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4"/>
  </p:notesMasterIdLst>
  <p:sldIdLst>
    <p:sldId id="256" r:id="rId5"/>
    <p:sldId id="257" r:id="rId6"/>
    <p:sldId id="258" r:id="rId7"/>
    <p:sldId id="259" r:id="rId8"/>
    <p:sldId id="263" r:id="rId9"/>
    <p:sldId id="260" r:id="rId10"/>
    <p:sldId id="261" r:id="rId11"/>
    <p:sldId id="262" r:id="rId12"/>
    <p:sldId id="264" r:id="rId13"/>
  </p:sldIdLst>
  <p:sldSz cx="7772400" cy="100584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5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7C2C30-B4E6-BADD-129A-396892D7437A}" v="4" dt="2021-07-07T19:11:10.977"/>
    <p1510:client id="{9AE02F43-8E0B-5AE8-0A88-F096F99803CA}" v="69" dt="2021-06-29T18:47:39.900"/>
    <p1510:client id="{CB18D038-6486-ED56-BC29-B74B7CD97D38}" v="71" dt="2021-07-16T14:23:18.3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820"/>
    <p:restoredTop sz="94745"/>
  </p:normalViewPr>
  <p:slideViewPr>
    <p:cSldViewPr snapToGrid="0" snapToObjects="1">
      <p:cViewPr varScale="1">
        <p:scale>
          <a:sx n="37" d="100"/>
          <a:sy n="37" d="100"/>
        </p:scale>
        <p:origin x="160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17A69EC-5149-5447-AC6F-5A3A878BFD11}" type="datetimeFigureOut">
              <a:rPr lang="en-US" smtClean="0"/>
              <a:t>8/4/2021</a:t>
            </a:fld>
            <a:endParaRPr lang="en-US" dirty="0"/>
          </a:p>
        </p:txBody>
      </p:sp>
      <p:sp>
        <p:nvSpPr>
          <p:cNvPr id="4" name="Slide Image Placeholder 3"/>
          <p:cNvSpPr>
            <a:spLocks noGrp="1" noRot="1" noChangeAspect="1"/>
          </p:cNvSpPr>
          <p:nvPr>
            <p:ph type="sldImg" idx="2"/>
          </p:nvPr>
        </p:nvSpPr>
        <p:spPr>
          <a:xfrm>
            <a:off x="2405063" y="1200150"/>
            <a:ext cx="2505075"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953F84D-EF51-FA4E-96CD-80ED9EA66161}" type="slidenum">
              <a:rPr lang="en-US" smtClean="0"/>
              <a:t>‹#›</a:t>
            </a:fld>
            <a:endParaRPr lang="en-US" dirty="0"/>
          </a:p>
        </p:txBody>
      </p:sp>
    </p:spTree>
    <p:extLst>
      <p:ext uri="{BB962C8B-B14F-4D97-AF65-F5344CB8AC3E}">
        <p14:creationId xmlns:p14="http://schemas.microsoft.com/office/powerpoint/2010/main" val="743825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53F84D-EF51-FA4E-96CD-80ED9EA66161}" type="slidenum">
              <a:rPr lang="en-US" smtClean="0"/>
              <a:t>1</a:t>
            </a:fld>
            <a:endParaRPr lang="en-US" dirty="0"/>
          </a:p>
        </p:txBody>
      </p:sp>
    </p:spTree>
    <p:extLst>
      <p:ext uri="{BB962C8B-B14F-4D97-AF65-F5344CB8AC3E}">
        <p14:creationId xmlns:p14="http://schemas.microsoft.com/office/powerpoint/2010/main" val="3168267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53F84D-EF51-FA4E-96CD-80ED9EA66161}" type="slidenum">
              <a:rPr lang="en-US" smtClean="0"/>
              <a:t>2</a:t>
            </a:fld>
            <a:endParaRPr lang="en-US" dirty="0"/>
          </a:p>
        </p:txBody>
      </p:sp>
    </p:spTree>
    <p:extLst>
      <p:ext uri="{BB962C8B-B14F-4D97-AF65-F5344CB8AC3E}">
        <p14:creationId xmlns:p14="http://schemas.microsoft.com/office/powerpoint/2010/main" val="3486235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53F84D-EF51-FA4E-96CD-80ED9EA66161}" type="slidenum">
              <a:rPr lang="en-US" smtClean="0"/>
              <a:t>3</a:t>
            </a:fld>
            <a:endParaRPr lang="en-US" dirty="0"/>
          </a:p>
        </p:txBody>
      </p:sp>
    </p:spTree>
    <p:extLst>
      <p:ext uri="{BB962C8B-B14F-4D97-AF65-F5344CB8AC3E}">
        <p14:creationId xmlns:p14="http://schemas.microsoft.com/office/powerpoint/2010/main" val="436355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53F84D-EF51-FA4E-96CD-80ED9EA66161}" type="slidenum">
              <a:rPr lang="en-US" smtClean="0"/>
              <a:t>4</a:t>
            </a:fld>
            <a:endParaRPr lang="en-US" dirty="0"/>
          </a:p>
        </p:txBody>
      </p:sp>
    </p:spTree>
    <p:extLst>
      <p:ext uri="{BB962C8B-B14F-4D97-AF65-F5344CB8AC3E}">
        <p14:creationId xmlns:p14="http://schemas.microsoft.com/office/powerpoint/2010/main" val="4132924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53F84D-EF51-FA4E-96CD-80ED9EA66161}" type="slidenum">
              <a:rPr lang="en-US" smtClean="0"/>
              <a:t>5</a:t>
            </a:fld>
            <a:endParaRPr lang="en-US" dirty="0"/>
          </a:p>
        </p:txBody>
      </p:sp>
    </p:spTree>
    <p:extLst>
      <p:ext uri="{BB962C8B-B14F-4D97-AF65-F5344CB8AC3E}">
        <p14:creationId xmlns:p14="http://schemas.microsoft.com/office/powerpoint/2010/main" val="256607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53F84D-EF51-FA4E-96CD-80ED9EA66161}" type="slidenum">
              <a:rPr lang="en-US" smtClean="0"/>
              <a:t>6</a:t>
            </a:fld>
            <a:endParaRPr lang="en-US" dirty="0"/>
          </a:p>
        </p:txBody>
      </p:sp>
    </p:spTree>
    <p:extLst>
      <p:ext uri="{BB962C8B-B14F-4D97-AF65-F5344CB8AC3E}">
        <p14:creationId xmlns:p14="http://schemas.microsoft.com/office/powerpoint/2010/main" val="2371466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53F84D-EF51-FA4E-96CD-80ED9EA66161}" type="slidenum">
              <a:rPr lang="en-US" smtClean="0"/>
              <a:t>7</a:t>
            </a:fld>
            <a:endParaRPr lang="en-US" dirty="0"/>
          </a:p>
        </p:txBody>
      </p:sp>
    </p:spTree>
    <p:extLst>
      <p:ext uri="{BB962C8B-B14F-4D97-AF65-F5344CB8AC3E}">
        <p14:creationId xmlns:p14="http://schemas.microsoft.com/office/powerpoint/2010/main" val="1553505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53F84D-EF51-FA4E-96CD-80ED9EA66161}" type="slidenum">
              <a:rPr lang="en-US" smtClean="0"/>
              <a:t>9</a:t>
            </a:fld>
            <a:endParaRPr lang="en-US" dirty="0"/>
          </a:p>
        </p:txBody>
      </p:sp>
    </p:spTree>
    <p:extLst>
      <p:ext uri="{BB962C8B-B14F-4D97-AF65-F5344CB8AC3E}">
        <p14:creationId xmlns:p14="http://schemas.microsoft.com/office/powerpoint/2010/main" val="3780335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73D46F-1EDD-FC4E-84CF-8CB13D73565B}" type="datetimeFigureOut">
              <a:rPr lang="en-US" smtClean="0"/>
              <a:t>8/4/2021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026B8D-EF31-5F4E-9A0F-2073D5F46A41}" type="slidenum">
              <a:rPr lang="en-US" smtClean="0"/>
              <a:t>‹#›</a:t>
            </a:fld>
            <a:endParaRPr lang="en-US" dirty="0"/>
          </a:p>
        </p:txBody>
      </p:sp>
    </p:spTree>
    <p:extLst>
      <p:ext uri="{BB962C8B-B14F-4D97-AF65-F5344CB8AC3E}">
        <p14:creationId xmlns:p14="http://schemas.microsoft.com/office/powerpoint/2010/main" val="817475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73D46F-1EDD-FC4E-84CF-8CB13D73565B}" type="datetimeFigureOut">
              <a:rPr lang="en-US" smtClean="0"/>
              <a:t>8/4/2021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026B8D-EF31-5F4E-9A0F-2073D5F46A41}" type="slidenum">
              <a:rPr lang="en-US" smtClean="0"/>
              <a:t>‹#›</a:t>
            </a:fld>
            <a:endParaRPr lang="en-US" dirty="0"/>
          </a:p>
        </p:txBody>
      </p:sp>
    </p:spTree>
    <p:extLst>
      <p:ext uri="{BB962C8B-B14F-4D97-AF65-F5344CB8AC3E}">
        <p14:creationId xmlns:p14="http://schemas.microsoft.com/office/powerpoint/2010/main" val="1186324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73D46F-1EDD-FC4E-84CF-8CB13D73565B}" type="datetimeFigureOut">
              <a:rPr lang="en-US" smtClean="0"/>
              <a:t>8/4/2021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026B8D-EF31-5F4E-9A0F-2073D5F46A41}" type="slidenum">
              <a:rPr lang="en-US" smtClean="0"/>
              <a:t>‹#›</a:t>
            </a:fld>
            <a:endParaRPr lang="en-US" dirty="0"/>
          </a:p>
        </p:txBody>
      </p:sp>
    </p:spTree>
    <p:extLst>
      <p:ext uri="{BB962C8B-B14F-4D97-AF65-F5344CB8AC3E}">
        <p14:creationId xmlns:p14="http://schemas.microsoft.com/office/powerpoint/2010/main" val="1496088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73D46F-1EDD-FC4E-84CF-8CB13D73565B}" type="datetimeFigureOut">
              <a:rPr lang="en-US" smtClean="0"/>
              <a:t>8/4/2021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026B8D-EF31-5F4E-9A0F-2073D5F46A41}" type="slidenum">
              <a:rPr lang="en-US" smtClean="0"/>
              <a:t>‹#›</a:t>
            </a:fld>
            <a:endParaRPr lang="en-US" dirty="0"/>
          </a:p>
        </p:txBody>
      </p:sp>
    </p:spTree>
    <p:extLst>
      <p:ext uri="{BB962C8B-B14F-4D97-AF65-F5344CB8AC3E}">
        <p14:creationId xmlns:p14="http://schemas.microsoft.com/office/powerpoint/2010/main" val="799726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373D46F-1EDD-FC4E-84CF-8CB13D73565B}" type="datetimeFigureOut">
              <a:rPr lang="en-US" smtClean="0"/>
              <a:t>8/4/2021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026B8D-EF31-5F4E-9A0F-2073D5F46A41}" type="slidenum">
              <a:rPr lang="en-US" smtClean="0"/>
              <a:t>‹#›</a:t>
            </a:fld>
            <a:endParaRPr lang="en-US" dirty="0"/>
          </a:p>
        </p:txBody>
      </p:sp>
    </p:spTree>
    <p:extLst>
      <p:ext uri="{BB962C8B-B14F-4D97-AF65-F5344CB8AC3E}">
        <p14:creationId xmlns:p14="http://schemas.microsoft.com/office/powerpoint/2010/main" val="264319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373D46F-1EDD-FC4E-84CF-8CB13D73565B}" type="datetimeFigureOut">
              <a:rPr lang="en-US" smtClean="0"/>
              <a:t>8/4/2021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026B8D-EF31-5F4E-9A0F-2073D5F46A41}" type="slidenum">
              <a:rPr lang="en-US" smtClean="0"/>
              <a:t>‹#›</a:t>
            </a:fld>
            <a:endParaRPr lang="en-US" dirty="0"/>
          </a:p>
        </p:txBody>
      </p:sp>
    </p:spTree>
    <p:extLst>
      <p:ext uri="{BB962C8B-B14F-4D97-AF65-F5344CB8AC3E}">
        <p14:creationId xmlns:p14="http://schemas.microsoft.com/office/powerpoint/2010/main" val="208542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373D46F-1EDD-FC4E-84CF-8CB13D73565B}" type="datetimeFigureOut">
              <a:rPr lang="en-US" smtClean="0"/>
              <a:t>8/4/2021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026B8D-EF31-5F4E-9A0F-2073D5F46A41}" type="slidenum">
              <a:rPr lang="en-US" smtClean="0"/>
              <a:t>‹#›</a:t>
            </a:fld>
            <a:endParaRPr lang="en-US" dirty="0"/>
          </a:p>
        </p:txBody>
      </p:sp>
    </p:spTree>
    <p:extLst>
      <p:ext uri="{BB962C8B-B14F-4D97-AF65-F5344CB8AC3E}">
        <p14:creationId xmlns:p14="http://schemas.microsoft.com/office/powerpoint/2010/main" val="3115737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373D46F-1EDD-FC4E-84CF-8CB13D73565B}" type="datetimeFigureOut">
              <a:rPr lang="en-US" smtClean="0"/>
              <a:t>8/4/2021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026B8D-EF31-5F4E-9A0F-2073D5F46A41}" type="slidenum">
              <a:rPr lang="en-US" smtClean="0"/>
              <a:t>‹#›</a:t>
            </a:fld>
            <a:endParaRPr lang="en-US" dirty="0"/>
          </a:p>
        </p:txBody>
      </p:sp>
    </p:spTree>
    <p:extLst>
      <p:ext uri="{BB962C8B-B14F-4D97-AF65-F5344CB8AC3E}">
        <p14:creationId xmlns:p14="http://schemas.microsoft.com/office/powerpoint/2010/main" val="547429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73D46F-1EDD-FC4E-84CF-8CB13D73565B}" type="datetimeFigureOut">
              <a:rPr lang="en-US" smtClean="0"/>
              <a:t>8/4/2021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026B8D-EF31-5F4E-9A0F-2073D5F46A41}" type="slidenum">
              <a:rPr lang="en-US" smtClean="0"/>
              <a:t>‹#›</a:t>
            </a:fld>
            <a:endParaRPr lang="en-US" dirty="0"/>
          </a:p>
        </p:txBody>
      </p:sp>
    </p:spTree>
    <p:extLst>
      <p:ext uri="{BB962C8B-B14F-4D97-AF65-F5344CB8AC3E}">
        <p14:creationId xmlns:p14="http://schemas.microsoft.com/office/powerpoint/2010/main" val="2300983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5373D46F-1EDD-FC4E-84CF-8CB13D73565B}" type="datetimeFigureOut">
              <a:rPr lang="en-US" smtClean="0"/>
              <a:t>8/4/2021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026B8D-EF31-5F4E-9A0F-2073D5F46A41}" type="slidenum">
              <a:rPr lang="en-US" smtClean="0"/>
              <a:t>‹#›</a:t>
            </a:fld>
            <a:endParaRPr lang="en-US" dirty="0"/>
          </a:p>
        </p:txBody>
      </p:sp>
    </p:spTree>
    <p:extLst>
      <p:ext uri="{BB962C8B-B14F-4D97-AF65-F5344CB8AC3E}">
        <p14:creationId xmlns:p14="http://schemas.microsoft.com/office/powerpoint/2010/main" val="2180254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dirty="0"/>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5373D46F-1EDD-FC4E-84CF-8CB13D73565B}" type="datetimeFigureOut">
              <a:rPr lang="en-US" smtClean="0"/>
              <a:t>8/4/2021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026B8D-EF31-5F4E-9A0F-2073D5F46A41}" type="slidenum">
              <a:rPr lang="en-US" smtClean="0"/>
              <a:t>‹#›</a:t>
            </a:fld>
            <a:endParaRPr lang="en-US" dirty="0"/>
          </a:p>
        </p:txBody>
      </p:sp>
    </p:spTree>
    <p:extLst>
      <p:ext uri="{BB962C8B-B14F-4D97-AF65-F5344CB8AC3E}">
        <p14:creationId xmlns:p14="http://schemas.microsoft.com/office/powerpoint/2010/main" val="3971277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5373D46F-1EDD-FC4E-84CF-8CB13D73565B}" type="datetimeFigureOut">
              <a:rPr lang="en-US" smtClean="0"/>
              <a:t>8/4/2021</a:t>
            </a:fld>
            <a:endParaRPr lang="en-US" dirty="0"/>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0A026B8D-EF31-5F4E-9A0F-2073D5F46A41}" type="slidenum">
              <a:rPr lang="en-US" smtClean="0"/>
              <a:t>‹#›</a:t>
            </a:fld>
            <a:endParaRPr lang="en-US" dirty="0"/>
          </a:p>
        </p:txBody>
      </p:sp>
    </p:spTree>
    <p:extLst>
      <p:ext uri="{BB962C8B-B14F-4D97-AF65-F5344CB8AC3E}">
        <p14:creationId xmlns:p14="http://schemas.microsoft.com/office/powerpoint/2010/main" val="39881583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questfms.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hyperlink" Target="mailto:jca@questfms.com" TargetMode="Externa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fdmealplanner.com/" TargetMode="External"/><Relationship Id="rId7"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mymealtime.com/" TargetMode="External"/><Relationship Id="rId5" Type="http://schemas.openxmlformats.org/officeDocument/2006/relationships/image" Target="../media/image3.jpeg"/><Relationship Id="rId4" Type="http://schemas.openxmlformats.org/officeDocument/2006/relationships/hyperlink" Target="https://www.youtube.com/watch?v=RhuST0Bb_N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tiff"/><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hyperlink" Target="http://www.questfms.com/career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85E159-F579-3345-B018-7ED9E689CFE5}"/>
              </a:ext>
            </a:extLst>
          </p:cNvPr>
          <p:cNvSpPr txBox="1"/>
          <p:nvPr/>
        </p:nvSpPr>
        <p:spPr>
          <a:xfrm>
            <a:off x="524934" y="2142466"/>
            <a:ext cx="6722534" cy="2585323"/>
          </a:xfrm>
          <a:prstGeom prst="rect">
            <a:avLst/>
          </a:prstGeom>
          <a:noFill/>
        </p:spPr>
        <p:txBody>
          <a:bodyPr wrap="square" rtlCol="0">
            <a:spAutoFit/>
          </a:bodyPr>
          <a:lstStyle/>
          <a:p>
            <a:r>
              <a:rPr lang="en-US" b="1" dirty="0">
                <a:solidFill>
                  <a:schemeClr val="accent5">
                    <a:lumMod val="50000"/>
                  </a:schemeClr>
                </a:solidFill>
              </a:rPr>
              <a:t>Our Approach</a:t>
            </a:r>
          </a:p>
          <a:p>
            <a:endParaRPr lang="en-US" sz="1200" b="1" dirty="0">
              <a:solidFill>
                <a:schemeClr val="accent5">
                  <a:lumMod val="50000"/>
                </a:schemeClr>
              </a:solidFill>
            </a:endParaRPr>
          </a:p>
          <a:p>
            <a:r>
              <a:rPr lang="en-US" sz="1200" dirty="0"/>
              <a:t>At Quest Food Management Services, we have been providing fresh, high-quality food and intensely personal service for over 35 years. Our Food Philosophy guides our approach to wholesome, scratch-made food, and our culinary leaders deliver tailored dining experiences to the unique needs of each community we serve. Driven by our unparalleled responsiveness to feedback, we crave being challenged to think outside of the box.</a:t>
            </a:r>
          </a:p>
          <a:p>
            <a:r>
              <a:rPr lang="en-US" sz="1200" dirty="0"/>
              <a:t> </a:t>
            </a:r>
          </a:p>
          <a:p>
            <a:r>
              <a:rPr lang="en-US" sz="1200" dirty="0"/>
              <a:t>These values have made us one of the fastest growing companies in our industry.  With a full spectrum of innovative, inspiring experiences to offer, we are a trusted partner to some of the Midwest’s most notable institutions and organizations.</a:t>
            </a:r>
          </a:p>
          <a:p>
            <a:r>
              <a:rPr lang="en-US" sz="1200" dirty="0"/>
              <a:t> </a:t>
            </a:r>
          </a:p>
          <a:p>
            <a:r>
              <a:rPr lang="en-US" sz="1200" dirty="0"/>
              <a:t>To learn more about Quest, please visit our corporate website at </a:t>
            </a:r>
            <a:r>
              <a:rPr lang="en-US" sz="1200" u="sng" dirty="0">
                <a:hlinkClick r:id="rId3"/>
              </a:rPr>
              <a:t>www.questfms.com</a:t>
            </a:r>
            <a:endParaRPr lang="en-US" dirty="0"/>
          </a:p>
        </p:txBody>
      </p:sp>
      <p:pic>
        <p:nvPicPr>
          <p:cNvPr id="3" name="Picture 2">
            <a:extLst>
              <a:ext uri="{FF2B5EF4-FFF2-40B4-BE49-F238E27FC236}">
                <a16:creationId xmlns:a16="http://schemas.microsoft.com/office/drawing/2014/main" id="{A91E2F3F-6934-3347-9588-96DEBBFB9045}"/>
              </a:ext>
            </a:extLst>
          </p:cNvPr>
          <p:cNvPicPr>
            <a:picLocks noChangeAspect="1"/>
          </p:cNvPicPr>
          <p:nvPr/>
        </p:nvPicPr>
        <p:blipFill>
          <a:blip r:embed="rId4"/>
          <a:stretch>
            <a:fillRect/>
          </a:stretch>
        </p:blipFill>
        <p:spPr>
          <a:xfrm>
            <a:off x="673878" y="708593"/>
            <a:ext cx="2580555" cy="542941"/>
          </a:xfrm>
          <a:prstGeom prst="rect">
            <a:avLst/>
          </a:prstGeom>
        </p:spPr>
      </p:pic>
      <p:sp>
        <p:nvSpPr>
          <p:cNvPr id="10" name="Rectangle 9">
            <a:extLst>
              <a:ext uri="{FF2B5EF4-FFF2-40B4-BE49-F238E27FC236}">
                <a16:creationId xmlns:a16="http://schemas.microsoft.com/office/drawing/2014/main" id="{E8DD26BA-51AA-8449-8665-AD511152428E}"/>
              </a:ext>
            </a:extLst>
          </p:cNvPr>
          <p:cNvSpPr/>
          <p:nvPr/>
        </p:nvSpPr>
        <p:spPr>
          <a:xfrm>
            <a:off x="524934" y="4725702"/>
            <a:ext cx="6722534" cy="1292662"/>
          </a:xfrm>
          <a:prstGeom prst="rect">
            <a:avLst/>
          </a:prstGeom>
        </p:spPr>
        <p:txBody>
          <a:bodyPr wrap="square" lIns="91440" tIns="45720" rIns="91440" bIns="45720" anchor="t">
            <a:spAutoFit/>
          </a:bodyPr>
          <a:lstStyle/>
          <a:p>
            <a:r>
              <a:rPr lang="en-US" b="1" dirty="0">
                <a:solidFill>
                  <a:schemeClr val="accent5">
                    <a:lumMod val="50000"/>
                  </a:schemeClr>
                </a:solidFill>
              </a:rPr>
              <a:t>Contact Us</a:t>
            </a:r>
            <a:endParaRPr lang="en-US" sz="1200" b="1" dirty="0">
              <a:solidFill>
                <a:schemeClr val="accent5">
                  <a:lumMod val="50000"/>
                </a:schemeClr>
              </a:solidFill>
            </a:endParaRPr>
          </a:p>
          <a:p>
            <a:r>
              <a:rPr lang="en-US" sz="1200" dirty="0"/>
              <a:t>Food Service Director: Shannon Lauridsen</a:t>
            </a:r>
            <a:endParaRPr lang="en-US" sz="1200" dirty="0">
              <a:solidFill>
                <a:srgbClr val="FF0000"/>
              </a:solidFill>
            </a:endParaRPr>
          </a:p>
          <a:p>
            <a:r>
              <a:rPr lang="en-US" sz="1200" dirty="0"/>
              <a:t>Email: jca@questfms.com</a:t>
            </a:r>
            <a:endParaRPr lang="en-US" sz="1200" dirty="0">
              <a:solidFill>
                <a:srgbClr val="FF0000"/>
              </a:solidFill>
            </a:endParaRPr>
          </a:p>
          <a:p>
            <a:r>
              <a:rPr lang="en-US" sz="1200" dirty="0"/>
              <a:t>Kitchen Phone: 815-741-0500 EX243</a:t>
            </a:r>
            <a:endParaRPr lang="en-US" sz="1200" dirty="0">
              <a:solidFill>
                <a:srgbClr val="FF0000"/>
              </a:solidFill>
            </a:endParaRPr>
          </a:p>
          <a:p>
            <a:r>
              <a:rPr lang="en-US" sz="1200" dirty="0"/>
              <a:t>Hours of Operation: 10:20am-12:30pm</a:t>
            </a:r>
          </a:p>
          <a:p>
            <a:endParaRPr lang="en-US" sz="1200" dirty="0"/>
          </a:p>
        </p:txBody>
      </p:sp>
      <p:sp>
        <p:nvSpPr>
          <p:cNvPr id="8" name="TextBox 7">
            <a:extLst>
              <a:ext uri="{FF2B5EF4-FFF2-40B4-BE49-F238E27FC236}">
                <a16:creationId xmlns:a16="http://schemas.microsoft.com/office/drawing/2014/main" id="{308990FF-C7D6-4943-8C67-3B2A67BC73BA}"/>
              </a:ext>
            </a:extLst>
          </p:cNvPr>
          <p:cNvSpPr txBox="1"/>
          <p:nvPr/>
        </p:nvSpPr>
        <p:spPr>
          <a:xfrm>
            <a:off x="524934" y="6271909"/>
            <a:ext cx="6722534" cy="338554"/>
          </a:xfrm>
          <a:prstGeom prst="rect">
            <a:avLst/>
          </a:prstGeom>
          <a:noFill/>
        </p:spPr>
        <p:txBody>
          <a:bodyPr wrap="square" rtlCol="0">
            <a:spAutoFit/>
          </a:bodyPr>
          <a:lstStyle/>
          <a:p>
            <a:r>
              <a:rPr lang="en-US" sz="1600" b="1" dirty="0">
                <a:solidFill>
                  <a:srgbClr val="0C5F81"/>
                </a:solidFill>
                <a:latin typeface="Calibri" panose="020F0502020204030204" pitchFamily="34" charset="0"/>
                <a:cs typeface="Calibri" panose="020F0502020204030204" pitchFamily="34" charset="0"/>
              </a:rPr>
              <a:t>                                         Meet Your Dining Services Team! </a:t>
            </a:r>
            <a:endParaRPr lang="en-US" sz="1600" b="1" dirty="0">
              <a:solidFill>
                <a:srgbClr val="FF000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308990FF-C7D6-4943-8C67-3B2A67BC73BA}"/>
              </a:ext>
            </a:extLst>
          </p:cNvPr>
          <p:cNvSpPr txBox="1"/>
          <p:nvPr/>
        </p:nvSpPr>
        <p:spPr>
          <a:xfrm>
            <a:off x="673878" y="6884506"/>
            <a:ext cx="6120439" cy="3231654"/>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Shannon Lauridsen</a:t>
            </a:r>
          </a:p>
          <a:p>
            <a:pPr algn="ctr"/>
            <a:r>
              <a:rPr lang="en-US" dirty="0">
                <a:latin typeface="Calibri" panose="020F0502020204030204" pitchFamily="34" charset="0"/>
                <a:cs typeface="Calibri" panose="020F0502020204030204" pitchFamily="34" charset="0"/>
              </a:rPr>
              <a:t>Food Service Director</a:t>
            </a:r>
          </a:p>
          <a:p>
            <a:pPr algn="ctr"/>
            <a:r>
              <a:rPr lang="en-US" dirty="0">
                <a:latin typeface="Calibri" panose="020F0502020204030204" pitchFamily="34" charset="0"/>
                <a:cs typeface="Calibri" panose="020F0502020204030204" pitchFamily="34" charset="0"/>
                <a:hlinkClick r:id="rId5"/>
              </a:rPr>
              <a:t>jca@questfms.com</a:t>
            </a:r>
            <a:endParaRPr lang="en-US" dirty="0"/>
          </a:p>
          <a:p>
            <a:pPr algn="ctr"/>
            <a:r>
              <a:rPr lang="en-US" dirty="0"/>
              <a:t>815-741-5100 EX243</a:t>
            </a:r>
          </a:p>
          <a:p>
            <a:pPr algn="ctr"/>
            <a:endParaRPr lang="en-US" dirty="0"/>
          </a:p>
          <a:p>
            <a:pPr algn="ctr"/>
            <a:r>
              <a:rPr lang="en-US" sz="1600" b="1" dirty="0"/>
              <a:t>QUEST FOOD SERVICE TEAM MEMBERS</a:t>
            </a:r>
            <a:r>
              <a:rPr lang="en-US" sz="1600" dirty="0"/>
              <a:t>:</a:t>
            </a:r>
          </a:p>
          <a:p>
            <a:pPr algn="ctr"/>
            <a:r>
              <a:rPr lang="en-US" dirty="0"/>
              <a:t>Joan Chamberlin</a:t>
            </a:r>
          </a:p>
          <a:p>
            <a:pPr algn="ctr"/>
            <a:r>
              <a:rPr lang="en-US" dirty="0"/>
              <a:t>Diane Midlock</a:t>
            </a:r>
          </a:p>
          <a:p>
            <a:pPr algn="ctr"/>
            <a:r>
              <a:rPr lang="en-US" dirty="0"/>
              <a:t>Daina Kensella</a:t>
            </a:r>
          </a:p>
          <a:p>
            <a:pPr algn="ctr"/>
            <a:r>
              <a:rPr lang="en-US" dirty="0"/>
              <a:t>Joe Midlock</a:t>
            </a:r>
          </a:p>
          <a:p>
            <a:endParaRPr lang="en-US" sz="1200" dirty="0"/>
          </a:p>
          <a:p>
            <a:endParaRPr lang="en-US" sz="1200" dirty="0"/>
          </a:p>
        </p:txBody>
      </p:sp>
      <p:sp>
        <p:nvSpPr>
          <p:cNvPr id="16" name="TextBox 15">
            <a:extLst>
              <a:ext uri="{FF2B5EF4-FFF2-40B4-BE49-F238E27FC236}">
                <a16:creationId xmlns:a16="http://schemas.microsoft.com/office/drawing/2014/main" id="{C9A13203-B896-4015-9791-97E2E632615B}"/>
              </a:ext>
            </a:extLst>
          </p:cNvPr>
          <p:cNvSpPr txBox="1"/>
          <p:nvPr/>
        </p:nvSpPr>
        <p:spPr>
          <a:xfrm>
            <a:off x="524934" y="711586"/>
            <a:ext cx="6722534" cy="738664"/>
          </a:xfrm>
          <a:prstGeom prst="rect">
            <a:avLst/>
          </a:prstGeom>
          <a:noFill/>
        </p:spPr>
        <p:txBody>
          <a:bodyPr wrap="square" lIns="91440" tIns="45720" rIns="91440" bIns="45720" rtlCol="0" anchor="t">
            <a:spAutoFit/>
          </a:bodyPr>
          <a:lstStyle/>
          <a:p>
            <a:endParaRPr lang="en-US" b="1" dirty="0">
              <a:solidFill>
                <a:schemeClr val="accent5">
                  <a:lumMod val="50000"/>
                </a:schemeClr>
              </a:solidFill>
            </a:endParaRPr>
          </a:p>
          <a:p>
            <a:endParaRPr lang="en-US" sz="1200" b="1" dirty="0">
              <a:solidFill>
                <a:schemeClr val="accent5">
                  <a:lumMod val="50000"/>
                </a:schemeClr>
              </a:solidFill>
            </a:endParaRPr>
          </a:p>
          <a:p>
            <a:r>
              <a:rPr lang="en-US" sz="1200" dirty="0"/>
              <a:t>.</a:t>
            </a:r>
            <a:endParaRPr lang="en-US" sz="1200" u="sng" dirty="0">
              <a:cs typeface="Calibri"/>
            </a:endParaRPr>
          </a:p>
        </p:txBody>
      </p:sp>
      <p:pic>
        <p:nvPicPr>
          <p:cNvPr id="19" name="Picture 18" descr="C:\Users\JCA\Documents\JolietCatholicSeal_3C_SolidBrown Blue Lettering-01.jpg"/>
          <p:cNvPicPr/>
          <p:nvPr/>
        </p:nvPicPr>
        <p:blipFill>
          <a:blip r:embed="rId6">
            <a:extLst>
              <a:ext uri="{28A0092B-C50C-407E-A947-70E740481C1C}">
                <a14:useLocalDpi xmlns:a14="http://schemas.microsoft.com/office/drawing/2010/main" val="0"/>
              </a:ext>
            </a:extLst>
          </a:blip>
          <a:srcRect/>
          <a:stretch>
            <a:fillRect/>
          </a:stretch>
        </p:blipFill>
        <p:spPr bwMode="auto">
          <a:xfrm>
            <a:off x="5705688" y="452070"/>
            <a:ext cx="1541780" cy="1452245"/>
          </a:xfrm>
          <a:prstGeom prst="rect">
            <a:avLst/>
          </a:prstGeom>
          <a:noFill/>
          <a:ln>
            <a:noFill/>
          </a:ln>
        </p:spPr>
      </p:pic>
    </p:spTree>
    <p:extLst>
      <p:ext uri="{BB962C8B-B14F-4D97-AF65-F5344CB8AC3E}">
        <p14:creationId xmlns:p14="http://schemas.microsoft.com/office/powerpoint/2010/main" val="1150470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09C979-4B07-614B-A184-C530253E9AAF}"/>
              </a:ext>
            </a:extLst>
          </p:cNvPr>
          <p:cNvSpPr/>
          <p:nvPr/>
        </p:nvSpPr>
        <p:spPr>
          <a:xfrm>
            <a:off x="552229" y="2513206"/>
            <a:ext cx="6722534" cy="2769989"/>
          </a:xfrm>
          <a:prstGeom prst="rect">
            <a:avLst/>
          </a:prstGeom>
        </p:spPr>
        <p:txBody>
          <a:bodyPr wrap="square">
            <a:spAutoFit/>
          </a:bodyPr>
          <a:lstStyle/>
          <a:p>
            <a:r>
              <a:rPr lang="en-US" b="1" dirty="0">
                <a:solidFill>
                  <a:schemeClr val="accent5">
                    <a:lumMod val="50000"/>
                  </a:schemeClr>
                </a:solidFill>
              </a:rPr>
              <a:t>Don’t Miss a Bite – Download the Menu App</a:t>
            </a:r>
          </a:p>
          <a:p>
            <a:r>
              <a:rPr lang="en-US" sz="1200" dirty="0"/>
              <a:t> </a:t>
            </a:r>
          </a:p>
          <a:p>
            <a:r>
              <a:rPr lang="en-US" sz="1200" b="1" i="1" dirty="0"/>
              <a:t>Download the Menu App @ </a:t>
            </a:r>
            <a:r>
              <a:rPr lang="en-US" sz="1200" b="1" i="1" dirty="0">
                <a:hlinkClick r:id="rId3"/>
              </a:rPr>
              <a:t>www.FDMealPlanner.com</a:t>
            </a:r>
            <a:r>
              <a:rPr lang="en-US" sz="1200" b="1" i="1" dirty="0"/>
              <a:t> or download the free “FD MealPlanner” app from the App Store (iOS devices) or Google Play Store (for Android devices).</a:t>
            </a:r>
          </a:p>
          <a:p>
            <a:br>
              <a:rPr lang="en-US" sz="1200" dirty="0"/>
            </a:br>
            <a:r>
              <a:rPr lang="en-US" sz="1200" dirty="0"/>
              <a:t>For location type in Joliet Catholic Academy.  View announcements and see what's “cooking” in your café!  View ingredients and nutrition information for all menu items.  The app provides real time data and is the perfect way to stay up to date on what is being served in your cafeteria.</a:t>
            </a:r>
          </a:p>
          <a:p>
            <a:r>
              <a:rPr lang="en-US" sz="1200" dirty="0">
                <a:ea typeface="Palatino" pitchFamily="2" charset="77"/>
                <a:cs typeface="Arial" charset="0"/>
                <a:hlinkClick r:id="rId4"/>
              </a:rPr>
              <a:t>Link to Instructional Video </a:t>
            </a:r>
            <a:endParaRPr lang="en-US" sz="1200" dirty="0">
              <a:ea typeface="Palatino" pitchFamily="2" charset="77"/>
              <a:cs typeface="Arial" charset="0"/>
            </a:endParaRPr>
          </a:p>
          <a:p>
            <a:endParaRPr lang="en-US" sz="1200" dirty="0">
              <a:ea typeface="Palatino" pitchFamily="2" charset="77"/>
              <a:cs typeface="Arial" charset="0"/>
            </a:endParaRPr>
          </a:p>
          <a:p>
            <a:endParaRPr lang="en-US" sz="1200" dirty="0">
              <a:solidFill>
                <a:schemeClr val="accent1"/>
              </a:solidFill>
              <a:ea typeface="Palatino" pitchFamily="2" charset="77"/>
              <a:cs typeface="Arial" charset="0"/>
            </a:endParaRPr>
          </a:p>
          <a:p>
            <a:r>
              <a:rPr lang="en-US" sz="1200" u="sng" dirty="0">
                <a:solidFill>
                  <a:schemeClr val="accent1"/>
                </a:solidFill>
                <a:ea typeface="Palatino" pitchFamily="2" charset="77"/>
                <a:cs typeface="Arial" charset="0"/>
              </a:rPr>
              <a:t>Monthly Menu PDF</a:t>
            </a:r>
            <a:r>
              <a:rPr lang="en-US" sz="1200" dirty="0">
                <a:solidFill>
                  <a:schemeClr val="accent1"/>
                </a:solidFill>
                <a:ea typeface="Palatino" pitchFamily="2" charset="77"/>
                <a:cs typeface="Arial" charset="0"/>
              </a:rPr>
              <a:t> </a:t>
            </a:r>
            <a:r>
              <a:rPr lang="en-US" sz="1200" dirty="0">
                <a:ea typeface="Palatino" pitchFamily="2" charset="77"/>
                <a:cs typeface="Arial" charset="0"/>
              </a:rPr>
              <a:t>(don’t forget to download the print version of the monthly menu so it is accessible with just a click!</a:t>
            </a:r>
          </a:p>
          <a:p>
            <a:endParaRPr lang="en-US" sz="1200" dirty="0"/>
          </a:p>
        </p:txBody>
      </p:sp>
      <p:pic>
        <p:nvPicPr>
          <p:cNvPr id="11" name="Picture 10">
            <a:extLst>
              <a:ext uri="{FF2B5EF4-FFF2-40B4-BE49-F238E27FC236}">
                <a16:creationId xmlns:a16="http://schemas.microsoft.com/office/drawing/2014/main" id="{1E588B6E-6FD7-4940-B7C1-F4A9F0A2219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18904" y="6073464"/>
            <a:ext cx="2538095" cy="1812925"/>
          </a:xfrm>
          <a:prstGeom prst="rect">
            <a:avLst/>
          </a:prstGeom>
        </p:spPr>
      </p:pic>
      <p:sp>
        <p:nvSpPr>
          <p:cNvPr id="12" name="TextBox 11">
            <a:extLst>
              <a:ext uri="{FF2B5EF4-FFF2-40B4-BE49-F238E27FC236}">
                <a16:creationId xmlns:a16="http://schemas.microsoft.com/office/drawing/2014/main" id="{D3CAC515-4951-3141-BD44-E53FBEBA4FED}"/>
              </a:ext>
            </a:extLst>
          </p:cNvPr>
          <p:cNvSpPr txBox="1"/>
          <p:nvPr/>
        </p:nvSpPr>
        <p:spPr>
          <a:xfrm>
            <a:off x="552229" y="7931106"/>
            <a:ext cx="6722534" cy="1661993"/>
          </a:xfrm>
          <a:prstGeom prst="rect">
            <a:avLst/>
          </a:prstGeom>
          <a:noFill/>
        </p:spPr>
        <p:txBody>
          <a:bodyPr wrap="square" rtlCol="0">
            <a:spAutoFit/>
          </a:bodyPr>
          <a:lstStyle/>
          <a:p>
            <a:r>
              <a:rPr lang="en-US" b="1" kern="0" dirty="0">
                <a:solidFill>
                  <a:srgbClr val="1C456E"/>
                </a:solidFill>
                <a:latin typeface="Calibri" panose="020F0502020204030204" pitchFamily="34" charset="0"/>
                <a:ea typeface="Times New Roman" panose="02020603050405020304" pitchFamily="18" charset="0"/>
                <a:cs typeface="Calibri" panose="020F0502020204030204" pitchFamily="34" charset="0"/>
              </a:rPr>
              <a:t>Adding Funds</a:t>
            </a:r>
          </a:p>
          <a:p>
            <a:r>
              <a:rPr lang="en-US" sz="1200" b="1" u="sng" kern="0" dirty="0">
                <a:latin typeface="Calibri" panose="020F0502020204030204" pitchFamily="34" charset="0"/>
                <a:ea typeface="Times New Roman" panose="02020603050405020304" pitchFamily="18" charset="0"/>
                <a:cs typeface="Calibri" panose="020F0502020204030204" pitchFamily="34" charset="0"/>
              </a:rPr>
              <a:t>Mealtime</a:t>
            </a:r>
            <a:r>
              <a:rPr lang="en-US" sz="1200" kern="0" dirty="0">
                <a:latin typeface="Calibri" panose="020F0502020204030204" pitchFamily="34" charset="0"/>
                <a:ea typeface="Times New Roman" panose="02020603050405020304" pitchFamily="18" charset="0"/>
                <a:cs typeface="Calibri" panose="020F0502020204030204" pitchFamily="34" charset="0"/>
              </a:rPr>
              <a:t> </a:t>
            </a:r>
            <a:r>
              <a:rPr lang="en-US" sz="1200"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1200" kern="0" dirty="0">
                <a:latin typeface="Calibri" panose="020F0502020204030204" pitchFamily="34" charset="0"/>
                <a:ea typeface="Times New Roman" panose="02020603050405020304" pitchFamily="18" charset="0"/>
                <a:cs typeface="Calibri" panose="020F0502020204030204" pitchFamily="34" charset="0"/>
              </a:rPr>
              <a:t>is a user-friendly school food service software system, providing fast, friendly customer service that helps your student get through the line quickly. Mealtime allows you to add funds, receive notifications, and view balances and purchases. This is for Secondary students, staff, faculty and parents, you can use this for any additional snacks, breakfast and beverages. </a:t>
            </a:r>
          </a:p>
          <a:p>
            <a:endParaRPr lang="en-US" sz="1200" kern="0" dirty="0">
              <a:latin typeface="Calibri" panose="020F0502020204030204" pitchFamily="34" charset="0"/>
              <a:cs typeface="Calibri" panose="020F0502020204030204" pitchFamily="34" charset="0"/>
            </a:endParaRPr>
          </a:p>
          <a:p>
            <a:r>
              <a:rPr lang="en-US" sz="1200" kern="0" dirty="0">
                <a:latin typeface="Calibri" panose="020F0502020204030204" pitchFamily="34" charset="0"/>
                <a:cs typeface="Calibri" panose="020F0502020204030204" pitchFamily="34" charset="0"/>
              </a:rPr>
              <a:t>Sign up today at </a:t>
            </a:r>
            <a:r>
              <a:rPr lang="en-US" sz="1200" dirty="0">
                <a:hlinkClick r:id="rId6"/>
              </a:rPr>
              <a:t>https://www.mymealtime.com</a:t>
            </a:r>
            <a:r>
              <a:rPr lang="en-US" sz="1200" dirty="0">
                <a:solidFill>
                  <a:srgbClr val="FF0000"/>
                </a:solidFill>
                <a:hlinkClick r:id="rId6"/>
              </a:rPr>
              <a:t>/</a:t>
            </a:r>
            <a:r>
              <a:rPr lang="en-US" sz="1200" dirty="0">
                <a:solidFill>
                  <a:srgbClr val="FF0000"/>
                </a:solidFill>
              </a:rPr>
              <a:t> </a:t>
            </a:r>
          </a:p>
          <a:p>
            <a:endParaRPr lang="en-US" sz="1200" dirty="0">
              <a:solidFill>
                <a:srgbClr val="C00000"/>
              </a:solidFill>
            </a:endParaRPr>
          </a:p>
        </p:txBody>
      </p:sp>
      <p:pic>
        <p:nvPicPr>
          <p:cNvPr id="7" name="Picture 6">
            <a:extLst>
              <a:ext uri="{FF2B5EF4-FFF2-40B4-BE49-F238E27FC236}">
                <a16:creationId xmlns:a16="http://schemas.microsoft.com/office/drawing/2014/main" id="{1A194B3C-2BEE-8749-A815-C252968A4007}"/>
              </a:ext>
            </a:extLst>
          </p:cNvPr>
          <p:cNvPicPr/>
          <p:nvPr/>
        </p:nvPicPr>
        <p:blipFill>
          <a:blip r:embed="rId7">
            <a:extLst>
              <a:ext uri="{28A0092B-C50C-407E-A947-70E740481C1C}">
                <a14:useLocalDpi xmlns:a14="http://schemas.microsoft.com/office/drawing/2010/main" val="0"/>
              </a:ext>
            </a:extLst>
          </a:blip>
          <a:stretch>
            <a:fillRect/>
          </a:stretch>
        </p:blipFill>
        <p:spPr>
          <a:xfrm>
            <a:off x="4078596" y="191942"/>
            <a:ext cx="2474604" cy="2153078"/>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0276" y="392819"/>
            <a:ext cx="2362460" cy="1689286"/>
          </a:xfrm>
          <a:prstGeom prst="rect">
            <a:avLst/>
          </a:prstGeom>
        </p:spPr>
      </p:pic>
    </p:spTree>
    <p:extLst>
      <p:ext uri="{BB962C8B-B14F-4D97-AF65-F5344CB8AC3E}">
        <p14:creationId xmlns:p14="http://schemas.microsoft.com/office/powerpoint/2010/main" val="3245494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85E159-F579-3345-B018-7ED9E689CFE5}"/>
              </a:ext>
            </a:extLst>
          </p:cNvPr>
          <p:cNvSpPr txBox="1"/>
          <p:nvPr/>
        </p:nvSpPr>
        <p:spPr>
          <a:xfrm>
            <a:off x="524933" y="3103110"/>
            <a:ext cx="6722534" cy="4339650"/>
          </a:xfrm>
          <a:prstGeom prst="rect">
            <a:avLst/>
          </a:prstGeom>
          <a:noFill/>
        </p:spPr>
        <p:txBody>
          <a:bodyPr wrap="square" rtlCol="0">
            <a:spAutoFit/>
          </a:bodyPr>
          <a:lstStyle/>
          <a:p>
            <a:r>
              <a:rPr lang="en-US" b="1" dirty="0">
                <a:solidFill>
                  <a:schemeClr val="accent5">
                    <a:lumMod val="50000"/>
                  </a:schemeClr>
                </a:solidFill>
              </a:rPr>
              <a:t>Quest Allergen Disclaimer</a:t>
            </a:r>
          </a:p>
          <a:p>
            <a:endParaRPr lang="en-US" sz="1200" b="1" dirty="0">
              <a:solidFill>
                <a:schemeClr val="accent5">
                  <a:lumMod val="50000"/>
                </a:schemeClr>
              </a:solidFill>
            </a:endParaRPr>
          </a:p>
          <a:p>
            <a:pPr>
              <a:spcAft>
                <a:spcPts val="1800"/>
              </a:spcAft>
            </a:pPr>
            <a:r>
              <a:rPr lang="en-US" sz="1200" dirty="0">
                <a:ea typeface="Palatino" pitchFamily="2" charset="77"/>
                <a:cs typeface="Arial" charset="0"/>
              </a:rPr>
              <a:t>Due to the handcrafted nature of our menu items, our kitchens which share cooking and preparation areas, and our reliance on suppliers for accurate information, we cannot eliminate the risk of cross-contact or guarantee that any item is free of any allergen. There is a possibility that suppliers of the commercial foods we use can change the formulation or substitute ingredients at any time, without notice. To that end, we make every attempt to identify ingredients and menu items that contain the 8 major allergens (milk, eggs, soybeans, fish, crustacean shellfish, wheat, peanuts, tree nuts). The allergen information provided is up-to-date to the best of our knowledge and is based entirely on the information provided by our suppliers. We also make every effort to instruct our food production staff on the severity of food allergies.</a:t>
            </a:r>
          </a:p>
          <a:p>
            <a:pPr>
              <a:spcAft>
                <a:spcPts val="1800"/>
              </a:spcAft>
            </a:pPr>
            <a:r>
              <a:rPr lang="en-US" sz="1200" dirty="0">
                <a:ea typeface="Palatino" pitchFamily="2" charset="77"/>
                <a:cs typeface="Arial" charset="0"/>
              </a:rPr>
              <a:t>The Quest Dining Team and Joliet Catholic Academy consults individually with customers whom have food allergies to minimize allergic reactions. Prior to consuming menu items, individuals with life-threatening food allergies should confirm the ingredient information on the actual label of the product. If a customer decides that the menu item is safe on any given day, that decision is entirely their responsibility.  Joliet Catholic Academy will not assume any liability for adverse reactions to foods consumed, or items one may come in contact with while eating at Joliet Catholic Academy No allergen information should ever be considered a guarantee, but simply a best faith effort to serve our customers.</a:t>
            </a:r>
          </a:p>
          <a:p>
            <a:pPr>
              <a:spcAft>
                <a:spcPts val="1800"/>
              </a:spcAft>
            </a:pPr>
            <a:r>
              <a:rPr lang="en-US" sz="1200" b="1" dirty="0">
                <a:ea typeface="Palatino" pitchFamily="2" charset="77"/>
                <a:cs typeface="Arial" charset="0"/>
              </a:rPr>
              <a:t>Customers with food allergies are encouraged to contact Food Service Director</a:t>
            </a:r>
            <a:r>
              <a:rPr lang="en-US" sz="1200" dirty="0">
                <a:ea typeface="Palatino" pitchFamily="2" charset="77"/>
                <a:cs typeface="Arial" charset="0"/>
              </a:rPr>
              <a:t>, Shannon Lauridsen at jca@questfms.com here or 312-471-1215 for additional information and/or support.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933" y="1190564"/>
            <a:ext cx="3033989" cy="1516995"/>
          </a:xfrm>
          <a:prstGeom prst="rect">
            <a:avLst/>
          </a:prstGeom>
        </p:spPr>
      </p:pic>
    </p:spTree>
    <p:extLst>
      <p:ext uri="{BB962C8B-B14F-4D97-AF65-F5344CB8AC3E}">
        <p14:creationId xmlns:p14="http://schemas.microsoft.com/office/powerpoint/2010/main" val="3024978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2A39E7-1068-4A4D-A31D-7AB1F3A61BC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4934" y="501778"/>
            <a:ext cx="3152140" cy="2251710"/>
          </a:xfrm>
          <a:prstGeom prst="rect">
            <a:avLst/>
          </a:prstGeom>
        </p:spPr>
      </p:pic>
      <p:sp>
        <p:nvSpPr>
          <p:cNvPr id="5" name="TextBox 4">
            <a:extLst>
              <a:ext uri="{FF2B5EF4-FFF2-40B4-BE49-F238E27FC236}">
                <a16:creationId xmlns:a16="http://schemas.microsoft.com/office/drawing/2014/main" id="{7716400F-6110-EB4E-A300-01290986504E}"/>
              </a:ext>
            </a:extLst>
          </p:cNvPr>
          <p:cNvSpPr txBox="1"/>
          <p:nvPr/>
        </p:nvSpPr>
        <p:spPr>
          <a:xfrm>
            <a:off x="524934" y="2966982"/>
            <a:ext cx="6722534" cy="6740307"/>
          </a:xfrm>
          <a:prstGeom prst="rect">
            <a:avLst/>
          </a:prstGeom>
          <a:noFill/>
        </p:spPr>
        <p:txBody>
          <a:bodyPr wrap="square" rtlCol="0">
            <a:spAutoFit/>
          </a:bodyPr>
          <a:lstStyle/>
          <a:p>
            <a:r>
              <a:rPr lang="en-US" b="1" dirty="0">
                <a:solidFill>
                  <a:schemeClr val="accent5">
                    <a:lumMod val="50000"/>
                  </a:schemeClr>
                </a:solidFill>
              </a:rPr>
              <a:t>Our Food Philosophy</a:t>
            </a:r>
          </a:p>
          <a:p>
            <a:endParaRPr lang="en-US" sz="1200" dirty="0">
              <a:solidFill>
                <a:schemeClr val="accent5">
                  <a:lumMod val="50000"/>
                </a:schemeClr>
              </a:solidFill>
            </a:endParaRPr>
          </a:p>
          <a:p>
            <a:r>
              <a:rPr lang="en-US" sz="1200" dirty="0"/>
              <a:t>We are passionate about food and we believe in wholesome, nutritious ingredients. That is why we are committed to using items healthier for both our bodies and the planet. By purchasing with the following standards in mind and preparing items so that they are as fresh as possible when served, we support local agriculture, increase nutrition, and intensify flavor.</a:t>
            </a:r>
          </a:p>
          <a:p>
            <a:r>
              <a:rPr lang="en-US" sz="1200" dirty="0"/>
              <a:t> </a:t>
            </a:r>
          </a:p>
          <a:p>
            <a:pPr marL="228600" lvl="0" indent="-228600">
              <a:buFont typeface="+mj-lt"/>
              <a:buAutoNum type="arabicPeriod"/>
            </a:pPr>
            <a:r>
              <a:rPr lang="en-US" sz="1200" dirty="0"/>
              <a:t>Never using artificial trans-fats for any items prepared in house.</a:t>
            </a:r>
          </a:p>
          <a:p>
            <a:pPr marL="228600" lvl="0" indent="-228600">
              <a:buFont typeface="+mj-lt"/>
              <a:buAutoNum type="arabicPeriod"/>
            </a:pPr>
            <a:r>
              <a:rPr lang="en-US" sz="1200" dirty="0"/>
              <a:t>Never using MSG.</a:t>
            </a:r>
          </a:p>
          <a:p>
            <a:pPr marL="228600" lvl="0" indent="-228600">
              <a:buFont typeface="+mj-lt"/>
              <a:buAutoNum type="arabicPeriod"/>
            </a:pPr>
            <a:r>
              <a:rPr lang="en-US" sz="1200" dirty="0"/>
              <a:t>Serving produce that is fresh, fresh frozen or packed in 100% juice or water.</a:t>
            </a:r>
          </a:p>
          <a:p>
            <a:pPr marL="228600" lvl="0" indent="-228600">
              <a:buFont typeface="+mj-lt"/>
              <a:buAutoNum type="arabicPeriod"/>
            </a:pPr>
            <a:r>
              <a:rPr lang="en-US" sz="1200" dirty="0"/>
              <a:t>Sourcing milk that is local and free of added growth hormones.</a:t>
            </a:r>
          </a:p>
          <a:p>
            <a:pPr marL="228600" lvl="0" indent="-228600">
              <a:buFont typeface="+mj-lt"/>
              <a:buAutoNum type="arabicPeriod"/>
            </a:pPr>
            <a:r>
              <a:rPr lang="en-US" sz="1200" dirty="0"/>
              <a:t>Serving 100% cage-free eggs.</a:t>
            </a:r>
          </a:p>
          <a:p>
            <a:pPr marL="228600" lvl="0" indent="-228600">
              <a:buFont typeface="+mj-lt"/>
              <a:buAutoNum type="arabicPeriod"/>
            </a:pPr>
            <a:r>
              <a:rPr lang="en-US" sz="1200" dirty="0"/>
              <a:t>Offering 100% produced at origin, hand harvested, mountain grown, custom-blended coffees. Supporting partnerships with the Colombia Coffee Growers Association, Rainforest Trust, and numerous charities through Fundraising 365.</a:t>
            </a:r>
          </a:p>
          <a:p>
            <a:pPr marL="228600" lvl="0" indent="-228600">
              <a:buFont typeface="+mj-lt"/>
              <a:buAutoNum type="arabicPeriod"/>
            </a:pPr>
            <a:r>
              <a:rPr lang="en-US" sz="1200" dirty="0"/>
              <a:t>Serving proteins that are USDA certified.</a:t>
            </a:r>
          </a:p>
          <a:p>
            <a:pPr marL="228600" lvl="0" indent="-228600">
              <a:buFont typeface="+mj-lt"/>
              <a:buAutoNum type="arabicPeriod"/>
            </a:pPr>
            <a:r>
              <a:rPr lang="en-US" sz="1200" dirty="0"/>
              <a:t>Purchasing sustainable seafood that follows the Marine Stewardship Council’s guidelines and recommendations.</a:t>
            </a:r>
          </a:p>
          <a:p>
            <a:pPr marL="228600" lvl="0" indent="-228600">
              <a:buFont typeface="+mj-lt"/>
              <a:buAutoNum type="arabicPeriod"/>
            </a:pPr>
            <a:r>
              <a:rPr lang="en-US" sz="1200" dirty="0"/>
              <a:t>Writing menus that feature seasonal and regional products we source from local farmers and small producers.</a:t>
            </a:r>
          </a:p>
          <a:p>
            <a:pPr marL="228600" lvl="0" indent="-228600">
              <a:buFont typeface="+mj-lt"/>
              <a:buAutoNum type="arabicPeriod"/>
            </a:pPr>
            <a:r>
              <a:rPr lang="en-US" sz="1200" dirty="0"/>
              <a:t>Accommodating nutritional and dietary requests.</a:t>
            </a:r>
          </a:p>
          <a:p>
            <a:pPr marL="228600" lvl="0" indent="-228600">
              <a:buFont typeface="+mj-lt"/>
              <a:buAutoNum type="arabicPeriod"/>
            </a:pPr>
            <a:r>
              <a:rPr lang="en-US" sz="1200" dirty="0"/>
              <a:t>Offering a wide variety of vegetarian, vegan and gluten-free options.</a:t>
            </a:r>
          </a:p>
          <a:p>
            <a:pPr marL="228600" lvl="0" indent="-228600">
              <a:buFont typeface="+mj-lt"/>
              <a:buAutoNum type="arabicPeriod"/>
            </a:pPr>
            <a:r>
              <a:rPr lang="en-US" sz="1200" dirty="0"/>
              <a:t>Serving an array of whole grain breads, pastas and cereals.</a:t>
            </a:r>
          </a:p>
          <a:p>
            <a:r>
              <a:rPr lang="en-US" sz="1200" dirty="0"/>
              <a:t> </a:t>
            </a:r>
          </a:p>
          <a:p>
            <a:r>
              <a:rPr lang="en-US" sz="1200" dirty="0"/>
              <a:t> </a:t>
            </a:r>
          </a:p>
          <a:p>
            <a:r>
              <a:rPr lang="en-US" b="1" dirty="0">
                <a:solidFill>
                  <a:schemeClr val="accent5">
                    <a:lumMod val="50000"/>
                  </a:schemeClr>
                </a:solidFill>
              </a:rPr>
              <a:t>Our Mission, Vision, and Values</a:t>
            </a:r>
          </a:p>
          <a:p>
            <a:endParaRPr lang="en-US" sz="1200" dirty="0">
              <a:solidFill>
                <a:schemeClr val="accent5">
                  <a:lumMod val="50000"/>
                </a:schemeClr>
              </a:solidFill>
            </a:endParaRPr>
          </a:p>
          <a:p>
            <a:r>
              <a:rPr lang="en-US" sz="1200" b="1" dirty="0"/>
              <a:t>Mission:</a:t>
            </a:r>
            <a:r>
              <a:rPr lang="en-US" sz="1200" dirty="0"/>
              <a:t> Quest provides the communities we serve with fresh, high-quality food, exceptional responsiveness and intensely personal service.</a:t>
            </a:r>
          </a:p>
          <a:p>
            <a:r>
              <a:rPr lang="en-US" sz="1200" dirty="0"/>
              <a:t> </a:t>
            </a:r>
          </a:p>
          <a:p>
            <a:r>
              <a:rPr lang="en-US" sz="1200" b="1" dirty="0"/>
              <a:t>Vision:</a:t>
            </a:r>
            <a:r>
              <a:rPr lang="en-US" sz="1200" dirty="0"/>
              <a:t> We are committed to creating the most enduring relationships in the industry by what we do and how we do it.</a:t>
            </a:r>
          </a:p>
          <a:p>
            <a:r>
              <a:rPr lang="en-US" sz="1200" dirty="0"/>
              <a:t> </a:t>
            </a:r>
          </a:p>
          <a:p>
            <a:r>
              <a:rPr lang="en-US" sz="1200" b="1" dirty="0"/>
              <a:t>Values:</a:t>
            </a:r>
            <a:r>
              <a:rPr lang="en-US" sz="1200" dirty="0"/>
              <a:t> Integrity, Responsiveness, Accountability, Respect, Excellence</a:t>
            </a:r>
          </a:p>
        </p:txBody>
      </p:sp>
    </p:spTree>
    <p:extLst>
      <p:ext uri="{BB962C8B-B14F-4D97-AF65-F5344CB8AC3E}">
        <p14:creationId xmlns:p14="http://schemas.microsoft.com/office/powerpoint/2010/main" val="1547943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16400F-6110-EB4E-A300-01290986504E}"/>
              </a:ext>
            </a:extLst>
          </p:cNvPr>
          <p:cNvSpPr txBox="1"/>
          <p:nvPr/>
        </p:nvSpPr>
        <p:spPr>
          <a:xfrm>
            <a:off x="524934" y="2966982"/>
            <a:ext cx="6722534" cy="923330"/>
          </a:xfrm>
          <a:prstGeom prst="rect">
            <a:avLst/>
          </a:prstGeom>
          <a:noFill/>
        </p:spPr>
        <p:txBody>
          <a:bodyPr wrap="square" rtlCol="0">
            <a:spAutoFit/>
          </a:bodyPr>
          <a:lstStyle/>
          <a:p>
            <a:r>
              <a:rPr lang="en-US" b="1" dirty="0">
                <a:solidFill>
                  <a:schemeClr val="accent5">
                    <a:lumMod val="50000"/>
                  </a:schemeClr>
                </a:solidFill>
              </a:rPr>
              <a:t>Wholesome Meals</a:t>
            </a:r>
          </a:p>
          <a:p>
            <a:endParaRPr lang="en-US" sz="1200" b="1" dirty="0">
              <a:solidFill>
                <a:schemeClr val="accent5">
                  <a:lumMod val="50000"/>
                </a:schemeClr>
              </a:solidFill>
            </a:endParaRPr>
          </a:p>
          <a:p>
            <a:r>
              <a:rPr lang="en-US" sz="1200" dirty="0"/>
              <a:t>Quest is committed to offering a variety of healthful options. All of our meals feature lean proteins, whole grains, healthy fats, and a wide variety of fruits and vegetables.</a:t>
            </a:r>
          </a:p>
        </p:txBody>
      </p:sp>
      <p:pic>
        <p:nvPicPr>
          <p:cNvPr id="7" name="Picture 6">
            <a:extLst>
              <a:ext uri="{FF2B5EF4-FFF2-40B4-BE49-F238E27FC236}">
                <a16:creationId xmlns:a16="http://schemas.microsoft.com/office/drawing/2014/main" id="{F8F940E4-3683-6045-B120-86EFB8C972E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524934" y="501777"/>
            <a:ext cx="3152140" cy="2251710"/>
          </a:xfrm>
          <a:prstGeom prst="rect">
            <a:avLst/>
          </a:prstGeom>
        </p:spPr>
      </p:pic>
      <p:sp>
        <p:nvSpPr>
          <p:cNvPr id="8" name="Rectangle 7">
            <a:extLst>
              <a:ext uri="{FF2B5EF4-FFF2-40B4-BE49-F238E27FC236}">
                <a16:creationId xmlns:a16="http://schemas.microsoft.com/office/drawing/2014/main" id="{9D14F9E1-4831-1F47-907C-A77D7EEABEFC}"/>
              </a:ext>
            </a:extLst>
          </p:cNvPr>
          <p:cNvSpPr/>
          <p:nvPr/>
        </p:nvSpPr>
        <p:spPr>
          <a:xfrm>
            <a:off x="524934" y="6641652"/>
            <a:ext cx="6722534" cy="1107996"/>
          </a:xfrm>
          <a:prstGeom prst="rect">
            <a:avLst/>
          </a:prstGeom>
        </p:spPr>
        <p:txBody>
          <a:bodyPr wrap="square">
            <a:spAutoFit/>
          </a:bodyPr>
          <a:lstStyle/>
          <a:p>
            <a:r>
              <a:rPr lang="en-US" b="1" dirty="0">
                <a:solidFill>
                  <a:schemeClr val="accent5">
                    <a:lumMod val="50000"/>
                  </a:schemeClr>
                </a:solidFill>
              </a:rPr>
              <a:t>Sourcing Locally</a:t>
            </a:r>
          </a:p>
          <a:p>
            <a:endParaRPr lang="en-US" sz="1200" b="1" dirty="0">
              <a:solidFill>
                <a:schemeClr val="accent5">
                  <a:lumMod val="50000"/>
                </a:schemeClr>
              </a:solidFill>
            </a:endParaRPr>
          </a:p>
          <a:p>
            <a:r>
              <a:rPr lang="en-US" sz="1200" dirty="0"/>
              <a:t>We utilize programs that help us source from farmers and artisans within 250 miles of your school. These programs provide access to the highest-quality produce and specialty foods that we get to offer in our dining hall.</a:t>
            </a:r>
          </a:p>
        </p:txBody>
      </p:sp>
      <p:pic>
        <p:nvPicPr>
          <p:cNvPr id="9" name="Picture 8">
            <a:extLst>
              <a:ext uri="{FF2B5EF4-FFF2-40B4-BE49-F238E27FC236}">
                <a16:creationId xmlns:a16="http://schemas.microsoft.com/office/drawing/2014/main" id="{632426E9-9E29-5E46-84BD-6510BE1CA58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24934" y="4236212"/>
            <a:ext cx="3152140" cy="2251646"/>
          </a:xfrm>
          <a:prstGeom prst="rect">
            <a:avLst/>
          </a:prstGeom>
        </p:spPr>
      </p:pic>
    </p:spTree>
    <p:extLst>
      <p:ext uri="{BB962C8B-B14F-4D97-AF65-F5344CB8AC3E}">
        <p14:creationId xmlns:p14="http://schemas.microsoft.com/office/powerpoint/2010/main" val="2494216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16400F-6110-EB4E-A300-01290986504E}"/>
              </a:ext>
            </a:extLst>
          </p:cNvPr>
          <p:cNvSpPr txBox="1"/>
          <p:nvPr/>
        </p:nvSpPr>
        <p:spPr>
          <a:xfrm>
            <a:off x="524934" y="662694"/>
            <a:ext cx="6722534" cy="369332"/>
          </a:xfrm>
          <a:prstGeom prst="rect">
            <a:avLst/>
          </a:prstGeom>
          <a:noFill/>
        </p:spPr>
        <p:txBody>
          <a:bodyPr wrap="square" rtlCol="0">
            <a:spAutoFit/>
          </a:bodyPr>
          <a:lstStyle/>
          <a:p>
            <a:r>
              <a:rPr lang="en-US" b="1" dirty="0">
                <a:solidFill>
                  <a:schemeClr val="accent5">
                    <a:lumMod val="50000"/>
                  </a:schemeClr>
                </a:solidFill>
              </a:rPr>
              <a:t>Our Food Concept Stations</a:t>
            </a:r>
          </a:p>
        </p:txBody>
      </p:sp>
      <p:pic>
        <p:nvPicPr>
          <p:cNvPr id="4" name="Picture 3">
            <a:extLst>
              <a:ext uri="{FF2B5EF4-FFF2-40B4-BE49-F238E27FC236}">
                <a16:creationId xmlns:a16="http://schemas.microsoft.com/office/drawing/2014/main" id="{7FD2B6F0-1586-DF4C-8A08-8470F0D52277}"/>
              </a:ext>
            </a:extLst>
          </p:cNvPr>
          <p:cNvPicPr/>
          <p:nvPr/>
        </p:nvPicPr>
        <p:blipFill rotWithShape="1">
          <a:blip r:embed="rId3">
            <a:extLst>
              <a:ext uri="{28A0092B-C50C-407E-A947-70E740481C1C}">
                <a14:useLocalDpi xmlns:a14="http://schemas.microsoft.com/office/drawing/2010/main" val="0"/>
              </a:ext>
            </a:extLst>
          </a:blip>
          <a:srcRect l="2866" t="15722" r="427" b="4499"/>
          <a:stretch/>
        </p:blipFill>
        <p:spPr>
          <a:xfrm>
            <a:off x="530088" y="1121800"/>
            <a:ext cx="2995856" cy="1645200"/>
          </a:xfrm>
          <a:prstGeom prst="rect">
            <a:avLst/>
          </a:prstGeom>
        </p:spPr>
      </p:pic>
      <p:sp>
        <p:nvSpPr>
          <p:cNvPr id="2" name="Rectangle 1">
            <a:extLst>
              <a:ext uri="{FF2B5EF4-FFF2-40B4-BE49-F238E27FC236}">
                <a16:creationId xmlns:a16="http://schemas.microsoft.com/office/drawing/2014/main" id="{D2EFCBAF-94D2-F445-9D89-61799CCCA128}"/>
              </a:ext>
            </a:extLst>
          </p:cNvPr>
          <p:cNvSpPr/>
          <p:nvPr/>
        </p:nvSpPr>
        <p:spPr>
          <a:xfrm>
            <a:off x="524934" y="2856774"/>
            <a:ext cx="7021914" cy="1015663"/>
          </a:xfrm>
          <a:prstGeom prst="rect">
            <a:avLst/>
          </a:prstGeom>
        </p:spPr>
        <p:txBody>
          <a:bodyPr wrap="square">
            <a:spAutoFit/>
          </a:bodyPr>
          <a:lstStyle/>
          <a:p>
            <a:r>
              <a:rPr lang="en-US" sz="1200" b="1" dirty="0">
                <a:solidFill>
                  <a:schemeClr val="accent5">
                    <a:lumMod val="50000"/>
                  </a:schemeClr>
                </a:solidFill>
              </a:rPr>
              <a:t>Bread &amp; Bowl</a:t>
            </a:r>
          </a:p>
          <a:p>
            <a:endParaRPr lang="en-US" sz="1200" b="1" dirty="0">
              <a:solidFill>
                <a:schemeClr val="accent5">
                  <a:lumMod val="50000"/>
                </a:schemeClr>
              </a:solidFill>
            </a:endParaRPr>
          </a:p>
          <a:p>
            <a:r>
              <a:rPr lang="en-US" sz="1200" dirty="0"/>
              <a:t>Bread &amp; Bowl features Made-to-order deli sandwiches, paninis, and homemade soups and breads. All of our sandwiches and wraps include options for students that are gluten-free. We top these options with high-quality meats and cheeses, fresh produce, and garnish with traditional and gourmet condiments. </a:t>
            </a:r>
            <a:r>
              <a:rPr lang="en-US" sz="1200" dirty="0">
                <a:effectLst/>
              </a:rPr>
              <a:t> </a:t>
            </a:r>
            <a:endParaRPr lang="en-US" sz="1200" dirty="0"/>
          </a:p>
        </p:txBody>
      </p:sp>
      <p:pic>
        <p:nvPicPr>
          <p:cNvPr id="7" name="Picture 6">
            <a:extLst>
              <a:ext uri="{FF2B5EF4-FFF2-40B4-BE49-F238E27FC236}">
                <a16:creationId xmlns:a16="http://schemas.microsoft.com/office/drawing/2014/main" id="{048CFD42-4B94-B74D-8D14-2F96ACF8CF79}"/>
              </a:ext>
            </a:extLst>
          </p:cNvPr>
          <p:cNvPicPr/>
          <p:nvPr/>
        </p:nvPicPr>
        <p:blipFill>
          <a:blip r:embed="rId4"/>
          <a:stretch>
            <a:fillRect/>
          </a:stretch>
        </p:blipFill>
        <p:spPr>
          <a:xfrm>
            <a:off x="524934" y="4360454"/>
            <a:ext cx="3001010" cy="1635760"/>
          </a:xfrm>
          <a:prstGeom prst="rect">
            <a:avLst/>
          </a:prstGeom>
        </p:spPr>
      </p:pic>
      <p:sp>
        <p:nvSpPr>
          <p:cNvPr id="8" name="Rectangle 7">
            <a:extLst>
              <a:ext uri="{FF2B5EF4-FFF2-40B4-BE49-F238E27FC236}">
                <a16:creationId xmlns:a16="http://schemas.microsoft.com/office/drawing/2014/main" id="{C63E4CDD-C17B-EA49-89D7-E30996B53329}"/>
              </a:ext>
            </a:extLst>
          </p:cNvPr>
          <p:cNvSpPr/>
          <p:nvPr/>
        </p:nvSpPr>
        <p:spPr>
          <a:xfrm>
            <a:off x="524934" y="5996214"/>
            <a:ext cx="7021914" cy="1200329"/>
          </a:xfrm>
          <a:prstGeom prst="rect">
            <a:avLst/>
          </a:prstGeom>
        </p:spPr>
        <p:txBody>
          <a:bodyPr wrap="square">
            <a:spAutoFit/>
          </a:bodyPr>
          <a:lstStyle/>
          <a:p>
            <a:r>
              <a:rPr lang="en-US" sz="1200" b="1" dirty="0">
                <a:solidFill>
                  <a:schemeClr val="accent5">
                    <a:lumMod val="50000"/>
                  </a:schemeClr>
                </a:solidFill>
              </a:rPr>
              <a:t>Good Greens</a:t>
            </a:r>
          </a:p>
          <a:p>
            <a:endParaRPr lang="en-US" sz="1200" b="1" dirty="0">
              <a:solidFill>
                <a:schemeClr val="accent5">
                  <a:lumMod val="50000"/>
                </a:schemeClr>
              </a:solidFill>
            </a:endParaRPr>
          </a:p>
          <a:p>
            <a:r>
              <a:rPr lang="en-US" sz="1200" dirty="0"/>
              <a:t>Good Greens features fresh leafy greens with a variety of colorful fruit and vegetable toppings. In addition, guests can find a variety of composed salads with animal and plant-based proteins with a variety of dressings. Our in-season and locally-sourced options make for a great foundation of our salad bar and fresh produce concept. </a:t>
            </a:r>
            <a:r>
              <a:rPr lang="en-US" sz="1200" dirty="0">
                <a:effectLst/>
              </a:rPr>
              <a:t> </a:t>
            </a:r>
            <a:endParaRPr lang="en-US" sz="1200" dirty="0"/>
          </a:p>
        </p:txBody>
      </p:sp>
    </p:spTree>
    <p:extLst>
      <p:ext uri="{BB962C8B-B14F-4D97-AF65-F5344CB8AC3E}">
        <p14:creationId xmlns:p14="http://schemas.microsoft.com/office/powerpoint/2010/main" val="2281811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A2710EA-2CCB-A044-B916-935F60C979B5}"/>
              </a:ext>
            </a:extLst>
          </p:cNvPr>
          <p:cNvPicPr/>
          <p:nvPr/>
        </p:nvPicPr>
        <p:blipFill rotWithShape="1">
          <a:blip r:embed="rId3">
            <a:extLst>
              <a:ext uri="{28A0092B-C50C-407E-A947-70E740481C1C}">
                <a14:useLocalDpi xmlns:a14="http://schemas.microsoft.com/office/drawing/2010/main" val="0"/>
              </a:ext>
            </a:extLst>
          </a:blip>
          <a:srcRect b="19269"/>
          <a:stretch/>
        </p:blipFill>
        <p:spPr>
          <a:xfrm>
            <a:off x="524934" y="3259831"/>
            <a:ext cx="3001010" cy="1615938"/>
          </a:xfrm>
          <a:prstGeom prst="rect">
            <a:avLst/>
          </a:prstGeom>
        </p:spPr>
      </p:pic>
      <p:pic>
        <p:nvPicPr>
          <p:cNvPr id="9" name="Picture 8">
            <a:extLst>
              <a:ext uri="{FF2B5EF4-FFF2-40B4-BE49-F238E27FC236}">
                <a16:creationId xmlns:a16="http://schemas.microsoft.com/office/drawing/2014/main" id="{4D6B0AE3-D57C-0648-9774-8965605A328C}"/>
              </a:ext>
            </a:extLst>
          </p:cNvPr>
          <p:cNvPicPr/>
          <p:nvPr/>
        </p:nvPicPr>
        <p:blipFill>
          <a:blip r:embed="rId4"/>
          <a:stretch>
            <a:fillRect/>
          </a:stretch>
        </p:blipFill>
        <p:spPr>
          <a:xfrm>
            <a:off x="524934" y="556550"/>
            <a:ext cx="3001010" cy="1635760"/>
          </a:xfrm>
          <a:prstGeom prst="rect">
            <a:avLst/>
          </a:prstGeom>
        </p:spPr>
      </p:pic>
      <p:sp>
        <p:nvSpPr>
          <p:cNvPr id="2" name="Rectangle 1">
            <a:extLst>
              <a:ext uri="{FF2B5EF4-FFF2-40B4-BE49-F238E27FC236}">
                <a16:creationId xmlns:a16="http://schemas.microsoft.com/office/drawing/2014/main" id="{D2EFCBAF-94D2-F445-9D89-61799CCCA128}"/>
              </a:ext>
            </a:extLst>
          </p:cNvPr>
          <p:cNvSpPr/>
          <p:nvPr/>
        </p:nvSpPr>
        <p:spPr>
          <a:xfrm>
            <a:off x="524934" y="2210598"/>
            <a:ext cx="7021914" cy="830997"/>
          </a:xfrm>
          <a:prstGeom prst="rect">
            <a:avLst/>
          </a:prstGeom>
        </p:spPr>
        <p:txBody>
          <a:bodyPr wrap="square">
            <a:spAutoFit/>
          </a:bodyPr>
          <a:lstStyle/>
          <a:p>
            <a:r>
              <a:rPr lang="en-US" sz="1200" b="1" dirty="0">
                <a:solidFill>
                  <a:schemeClr val="accent5">
                    <a:lumMod val="50000"/>
                  </a:schemeClr>
                </a:solidFill>
              </a:rPr>
              <a:t>Picante</a:t>
            </a:r>
          </a:p>
          <a:p>
            <a:endParaRPr lang="en-US" sz="1200" b="1" dirty="0">
              <a:solidFill>
                <a:schemeClr val="accent5">
                  <a:lumMod val="50000"/>
                </a:schemeClr>
              </a:solidFill>
            </a:endParaRPr>
          </a:p>
          <a:p>
            <a:r>
              <a:rPr lang="en-US" sz="1200" dirty="0"/>
              <a:t>Picante is our made-to-order authentic Mexican concept station. We offer proteins seasoned and roasted in-house, and salsas made from scratch.</a:t>
            </a:r>
            <a:r>
              <a:rPr lang="en-US" sz="1200" dirty="0">
                <a:effectLst/>
              </a:rPr>
              <a:t> </a:t>
            </a:r>
            <a:endParaRPr lang="en-US" sz="1200" dirty="0"/>
          </a:p>
        </p:txBody>
      </p:sp>
      <p:sp>
        <p:nvSpPr>
          <p:cNvPr id="8" name="Rectangle 7">
            <a:extLst>
              <a:ext uri="{FF2B5EF4-FFF2-40B4-BE49-F238E27FC236}">
                <a16:creationId xmlns:a16="http://schemas.microsoft.com/office/drawing/2014/main" id="{C63E4CDD-C17B-EA49-89D7-E30996B53329}"/>
              </a:ext>
            </a:extLst>
          </p:cNvPr>
          <p:cNvSpPr/>
          <p:nvPr/>
        </p:nvSpPr>
        <p:spPr>
          <a:xfrm>
            <a:off x="524934" y="5094006"/>
            <a:ext cx="7021914" cy="1015663"/>
          </a:xfrm>
          <a:prstGeom prst="rect">
            <a:avLst/>
          </a:prstGeom>
        </p:spPr>
        <p:txBody>
          <a:bodyPr wrap="square">
            <a:spAutoFit/>
          </a:bodyPr>
          <a:lstStyle/>
          <a:p>
            <a:r>
              <a:rPr lang="en-US" sz="1200" b="1" dirty="0">
                <a:solidFill>
                  <a:schemeClr val="accent5">
                    <a:lumMod val="50000"/>
                  </a:schemeClr>
                </a:solidFill>
              </a:rPr>
              <a:t>Grill</a:t>
            </a:r>
          </a:p>
          <a:p>
            <a:endParaRPr lang="en-US" sz="1200" b="1" dirty="0">
              <a:solidFill>
                <a:schemeClr val="accent5">
                  <a:lumMod val="50000"/>
                </a:schemeClr>
              </a:solidFill>
            </a:endParaRPr>
          </a:p>
          <a:p>
            <a:r>
              <a:rPr lang="en-US" sz="1200" dirty="0"/>
              <a:t>Burgers, chicken sandwiches, and sliders are all favorites off of the grill.  We offer those as well as enhanced versions of traditional favorites. Featuring lean 100% beef, turkey, and vegetarian options, the Grill offers something for everyone.</a:t>
            </a:r>
          </a:p>
        </p:txBody>
      </p:sp>
      <p:pic>
        <p:nvPicPr>
          <p:cNvPr id="11" name="Picture 10">
            <a:extLst>
              <a:ext uri="{FF2B5EF4-FFF2-40B4-BE49-F238E27FC236}">
                <a16:creationId xmlns:a16="http://schemas.microsoft.com/office/drawing/2014/main" id="{698165D2-A08B-3F4D-91C7-5D97D07A77CB}"/>
              </a:ext>
            </a:extLst>
          </p:cNvPr>
          <p:cNvPicPr/>
          <p:nvPr/>
        </p:nvPicPr>
        <p:blipFill rotWithShape="1">
          <a:blip r:embed="rId5">
            <a:extLst>
              <a:ext uri="{28A0092B-C50C-407E-A947-70E740481C1C}">
                <a14:useLocalDpi xmlns:a14="http://schemas.microsoft.com/office/drawing/2010/main" val="0"/>
              </a:ext>
            </a:extLst>
          </a:blip>
          <a:srcRect t="-64" b="17884"/>
          <a:stretch/>
        </p:blipFill>
        <p:spPr>
          <a:xfrm>
            <a:off x="524934" y="6517917"/>
            <a:ext cx="3001010" cy="1644163"/>
          </a:xfrm>
          <a:prstGeom prst="rect">
            <a:avLst/>
          </a:prstGeom>
        </p:spPr>
      </p:pic>
      <p:sp>
        <p:nvSpPr>
          <p:cNvPr id="12" name="Rectangle 11">
            <a:extLst>
              <a:ext uri="{FF2B5EF4-FFF2-40B4-BE49-F238E27FC236}">
                <a16:creationId xmlns:a16="http://schemas.microsoft.com/office/drawing/2014/main" id="{958AC9AC-870C-594D-B90B-ED369D1C06C2}"/>
              </a:ext>
            </a:extLst>
          </p:cNvPr>
          <p:cNvSpPr/>
          <p:nvPr/>
        </p:nvSpPr>
        <p:spPr>
          <a:xfrm>
            <a:off x="524934" y="8198656"/>
            <a:ext cx="7021914" cy="830997"/>
          </a:xfrm>
          <a:prstGeom prst="rect">
            <a:avLst/>
          </a:prstGeom>
        </p:spPr>
        <p:txBody>
          <a:bodyPr wrap="square">
            <a:spAutoFit/>
          </a:bodyPr>
          <a:lstStyle/>
          <a:p>
            <a:r>
              <a:rPr lang="en-US" sz="1200" b="1" dirty="0">
                <a:solidFill>
                  <a:schemeClr val="accent5">
                    <a:lumMod val="50000"/>
                  </a:schemeClr>
                </a:solidFill>
              </a:rPr>
              <a:t>Crust</a:t>
            </a:r>
          </a:p>
          <a:p>
            <a:endParaRPr lang="en-US" sz="1200" b="1" dirty="0">
              <a:solidFill>
                <a:schemeClr val="accent5">
                  <a:lumMod val="50000"/>
                </a:schemeClr>
              </a:solidFill>
            </a:endParaRPr>
          </a:p>
          <a:p>
            <a:r>
              <a:rPr lang="en-US" sz="1200" dirty="0"/>
              <a:t>Pizza is a staple for any school dining program. With traditional hand-tossed favorites, gourmet thin crust options, gluten-free options, calzones, and everything in between – The Crust offers more than just pizza.</a:t>
            </a:r>
            <a:r>
              <a:rPr lang="en-US" sz="1200" dirty="0">
                <a:effectLst/>
              </a:rPr>
              <a:t> </a:t>
            </a:r>
            <a:endParaRPr lang="en-US" sz="1200" dirty="0"/>
          </a:p>
        </p:txBody>
      </p:sp>
    </p:spTree>
    <p:extLst>
      <p:ext uri="{BB962C8B-B14F-4D97-AF65-F5344CB8AC3E}">
        <p14:creationId xmlns:p14="http://schemas.microsoft.com/office/powerpoint/2010/main" val="2223949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BDA9F7-16F9-6345-A790-6310EEFFB84B}"/>
              </a:ext>
            </a:extLst>
          </p:cNvPr>
          <p:cNvSpPr/>
          <p:nvPr/>
        </p:nvSpPr>
        <p:spPr>
          <a:xfrm>
            <a:off x="673099" y="2215573"/>
            <a:ext cx="6421967" cy="1015663"/>
          </a:xfrm>
          <a:prstGeom prst="rect">
            <a:avLst/>
          </a:prstGeom>
        </p:spPr>
        <p:txBody>
          <a:bodyPr wrap="square">
            <a:spAutoFit/>
          </a:bodyPr>
          <a:lstStyle/>
          <a:p>
            <a:r>
              <a:rPr lang="en-US" sz="1200" b="1" dirty="0">
                <a:solidFill>
                  <a:schemeClr val="accent5">
                    <a:lumMod val="50000"/>
                  </a:schemeClr>
                </a:solidFill>
                <a:latin typeface="Calibri" panose="020F0502020204030204" pitchFamily="34" charset="0"/>
                <a:ea typeface="Times New Roman" panose="02020603050405020304" pitchFamily="18" charset="0"/>
              </a:rPr>
              <a:t>Dash</a:t>
            </a:r>
          </a:p>
          <a:p>
            <a:endParaRPr lang="en-US" sz="1200" b="1" dirty="0">
              <a:solidFill>
                <a:srgbClr val="000000"/>
              </a:solidFill>
              <a:latin typeface="Calibri" panose="020F0502020204030204" pitchFamily="34" charset="0"/>
              <a:ea typeface="Times New Roman" panose="02020603050405020304" pitchFamily="18" charset="0"/>
            </a:endParaRPr>
          </a:p>
          <a:p>
            <a:r>
              <a:rPr lang="en-US" sz="1200" dirty="0">
                <a:solidFill>
                  <a:srgbClr val="000000"/>
                </a:solidFill>
                <a:latin typeface="Calibri" panose="020F0502020204030204" pitchFamily="34" charset="0"/>
                <a:ea typeface="Times New Roman" panose="02020603050405020304" pitchFamily="18" charset="0"/>
              </a:rPr>
              <a:t>We understand that classes, work, and athletics can make a student’s already busy schedule even busier. </a:t>
            </a:r>
            <a:r>
              <a:rPr lang="en-US" sz="1200" spc="30" dirty="0">
                <a:latin typeface="Calibri" panose="020F0502020204030204" pitchFamily="34" charset="0"/>
                <a:ea typeface="Times New Roman" panose="02020603050405020304" pitchFamily="18" charset="0"/>
              </a:rPr>
              <a:t>That's why Dash provides a variety of hot and cold grab &amp; go items such as yogurt parfaits, protein boxes, sandwiches and wraps, and much more.</a:t>
            </a:r>
            <a:endParaRPr lang="en-US" sz="1200" dirty="0">
              <a:latin typeface="Times New Roman" panose="02020603050405020304" pitchFamily="18" charset="0"/>
              <a:ea typeface="Calibri" panose="020F0502020204030204" pitchFamily="34" charset="0"/>
            </a:endParaRPr>
          </a:p>
        </p:txBody>
      </p:sp>
      <p:pic>
        <p:nvPicPr>
          <p:cNvPr id="5" name="Picture 4">
            <a:extLst>
              <a:ext uri="{FF2B5EF4-FFF2-40B4-BE49-F238E27FC236}">
                <a16:creationId xmlns:a16="http://schemas.microsoft.com/office/drawing/2014/main" id="{80DCD1B6-18A6-AA4A-A9EE-F2254C30E620}"/>
              </a:ext>
            </a:extLst>
          </p:cNvPr>
          <p:cNvPicPr/>
          <p:nvPr/>
        </p:nvPicPr>
        <p:blipFill>
          <a:blip r:embed="rId2"/>
          <a:stretch>
            <a:fillRect/>
          </a:stretch>
        </p:blipFill>
        <p:spPr>
          <a:xfrm>
            <a:off x="673099" y="437726"/>
            <a:ext cx="3177540" cy="1732280"/>
          </a:xfrm>
          <a:prstGeom prst="rect">
            <a:avLst/>
          </a:prstGeom>
        </p:spPr>
      </p:pic>
      <p:sp>
        <p:nvSpPr>
          <p:cNvPr id="6" name="Rectangle 5">
            <a:extLst>
              <a:ext uri="{FF2B5EF4-FFF2-40B4-BE49-F238E27FC236}">
                <a16:creationId xmlns:a16="http://schemas.microsoft.com/office/drawing/2014/main" id="{4FF18C3A-EDCF-BF48-8133-E78FBC786F64}"/>
              </a:ext>
            </a:extLst>
          </p:cNvPr>
          <p:cNvSpPr/>
          <p:nvPr/>
        </p:nvSpPr>
        <p:spPr>
          <a:xfrm>
            <a:off x="673098" y="5545374"/>
            <a:ext cx="6421967" cy="1200329"/>
          </a:xfrm>
          <a:prstGeom prst="rect">
            <a:avLst/>
          </a:prstGeom>
        </p:spPr>
        <p:txBody>
          <a:bodyPr wrap="square">
            <a:spAutoFit/>
          </a:bodyPr>
          <a:lstStyle/>
          <a:p>
            <a:r>
              <a:rPr lang="en-US" sz="1200" b="1" dirty="0">
                <a:solidFill>
                  <a:schemeClr val="accent5">
                    <a:lumMod val="50000"/>
                  </a:schemeClr>
                </a:solidFill>
                <a:latin typeface="Calibri" panose="020F0502020204030204" pitchFamily="34" charset="0"/>
                <a:ea typeface="Calibri" panose="020F0502020204030204" pitchFamily="34" charset="0"/>
              </a:rPr>
              <a:t>Homegrown</a:t>
            </a:r>
          </a:p>
          <a:p>
            <a:endParaRPr lang="en-US" sz="1200" b="1" dirty="0">
              <a:solidFill>
                <a:srgbClr val="000000"/>
              </a:solidFill>
              <a:latin typeface="Calibri" panose="020F0502020204030204" pitchFamily="34" charset="0"/>
              <a:ea typeface="Times New Roman" panose="02020603050405020304" pitchFamily="18" charset="0"/>
            </a:endParaRPr>
          </a:p>
          <a:p>
            <a:r>
              <a:rPr lang="en-US" sz="1200" dirty="0">
                <a:solidFill>
                  <a:srgbClr val="000000"/>
                </a:solidFill>
                <a:latin typeface="Calibri" panose="020F0502020204030204" pitchFamily="34" charset="0"/>
                <a:ea typeface="Times New Roman" panose="02020603050405020304" pitchFamily="18" charset="0"/>
              </a:rPr>
              <a:t>Homegrown features the unique flavors, ingredients, and traditions found in regional, American cuisine. Guests can find a rotating menu of Chicago staples; Kansas City, Memphis, and Texas BBQ; New England seafood classics; Carolina low-country fare; and the fresh, produce-centered favorites from Southern California.</a:t>
            </a:r>
            <a:endParaRPr lang="en-US" sz="1200" dirty="0">
              <a:latin typeface="Times New Roman" panose="02020603050405020304" pitchFamily="18" charset="0"/>
              <a:ea typeface="Calibri" panose="020F0502020204030204" pitchFamily="34" charset="0"/>
            </a:endParaRPr>
          </a:p>
        </p:txBody>
      </p:sp>
      <p:pic>
        <p:nvPicPr>
          <p:cNvPr id="7" name="Picture 6">
            <a:extLst>
              <a:ext uri="{FF2B5EF4-FFF2-40B4-BE49-F238E27FC236}">
                <a16:creationId xmlns:a16="http://schemas.microsoft.com/office/drawing/2014/main" id="{043206B1-6284-6345-B6DA-B2511EEC342E}"/>
              </a:ext>
            </a:extLst>
          </p:cNvPr>
          <p:cNvPicPr/>
          <p:nvPr/>
        </p:nvPicPr>
        <p:blipFill rotWithShape="1">
          <a:blip r:embed="rId3">
            <a:extLst>
              <a:ext uri="{28A0092B-C50C-407E-A947-70E740481C1C}">
                <a14:useLocalDpi xmlns:a14="http://schemas.microsoft.com/office/drawing/2010/main" val="0"/>
              </a:ext>
            </a:extLst>
          </a:blip>
          <a:srcRect l="419" t="8166" r="-419" b="10048"/>
          <a:stretch/>
        </p:blipFill>
        <p:spPr>
          <a:xfrm>
            <a:off x="751772" y="3525492"/>
            <a:ext cx="3164906" cy="1725625"/>
          </a:xfrm>
          <a:prstGeom prst="rect">
            <a:avLst/>
          </a:prstGeom>
        </p:spPr>
      </p:pic>
      <p:sp>
        <p:nvSpPr>
          <p:cNvPr id="8" name="Rectangle 7">
            <a:extLst>
              <a:ext uri="{FF2B5EF4-FFF2-40B4-BE49-F238E27FC236}">
                <a16:creationId xmlns:a16="http://schemas.microsoft.com/office/drawing/2014/main" id="{B881F9FF-C59C-CD45-A21C-ED1065651936}"/>
              </a:ext>
            </a:extLst>
          </p:cNvPr>
          <p:cNvSpPr/>
          <p:nvPr/>
        </p:nvSpPr>
        <p:spPr>
          <a:xfrm>
            <a:off x="673097" y="8644342"/>
            <a:ext cx="6421967" cy="830997"/>
          </a:xfrm>
          <a:prstGeom prst="rect">
            <a:avLst/>
          </a:prstGeom>
        </p:spPr>
        <p:txBody>
          <a:bodyPr wrap="square">
            <a:spAutoFit/>
          </a:bodyPr>
          <a:lstStyle/>
          <a:p>
            <a:r>
              <a:rPr lang="en-US" sz="1200" b="1" dirty="0">
                <a:solidFill>
                  <a:schemeClr val="accent5">
                    <a:lumMod val="50000"/>
                  </a:schemeClr>
                </a:solidFill>
                <a:latin typeface="Calibri" panose="020F0502020204030204" pitchFamily="34" charset="0"/>
                <a:ea typeface="Times New Roman" panose="02020603050405020304" pitchFamily="18" charset="0"/>
              </a:rPr>
              <a:t>Crave</a:t>
            </a:r>
          </a:p>
          <a:p>
            <a:endParaRPr lang="en-US" sz="1200" b="1" dirty="0">
              <a:solidFill>
                <a:srgbClr val="000000"/>
              </a:solidFill>
              <a:latin typeface="Calibri" panose="020F0502020204030204" pitchFamily="34" charset="0"/>
              <a:ea typeface="Times New Roman" panose="02020603050405020304" pitchFamily="18" charset="0"/>
            </a:endParaRPr>
          </a:p>
          <a:p>
            <a:r>
              <a:rPr lang="en-US" sz="1200" dirty="0">
                <a:solidFill>
                  <a:srgbClr val="000000"/>
                </a:solidFill>
                <a:latin typeface="Calibri" panose="020F0502020204030204" pitchFamily="34" charset="0"/>
                <a:ea typeface="Times New Roman" panose="02020603050405020304" pitchFamily="18" charset="0"/>
              </a:rPr>
              <a:t>Nothing compliments a great dining experience like a sweet finish to a delicious meal. Our dessert offerings will feature made-from-scratch, baked in-house items that are portable.</a:t>
            </a:r>
            <a:endParaRPr lang="en-US" sz="1200" dirty="0">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a16="http://schemas.microsoft.com/office/drawing/2014/main" id="{E7CBE4C5-B3C8-D240-B603-07211F16D26D}"/>
              </a:ext>
            </a:extLst>
          </p:cNvPr>
          <p:cNvPicPr/>
          <p:nvPr/>
        </p:nvPicPr>
        <p:blipFill rotWithShape="1">
          <a:blip r:embed="rId4">
            <a:extLst>
              <a:ext uri="{28A0092B-C50C-407E-A947-70E740481C1C}">
                <a14:useLocalDpi xmlns:a14="http://schemas.microsoft.com/office/drawing/2010/main" val="0"/>
              </a:ext>
            </a:extLst>
          </a:blip>
          <a:srcRect t="14963" b="3740"/>
          <a:stretch/>
        </p:blipFill>
        <p:spPr>
          <a:xfrm>
            <a:off x="751772" y="6916249"/>
            <a:ext cx="3185939" cy="1728093"/>
          </a:xfrm>
          <a:prstGeom prst="rect">
            <a:avLst/>
          </a:prstGeom>
        </p:spPr>
      </p:pic>
    </p:spTree>
    <p:extLst>
      <p:ext uri="{BB962C8B-B14F-4D97-AF65-F5344CB8AC3E}">
        <p14:creationId xmlns:p14="http://schemas.microsoft.com/office/powerpoint/2010/main" val="28341507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885E159-F579-3345-B018-7ED9E689CFE5}"/>
              </a:ext>
            </a:extLst>
          </p:cNvPr>
          <p:cNvSpPr txBox="1"/>
          <p:nvPr/>
        </p:nvSpPr>
        <p:spPr>
          <a:xfrm>
            <a:off x="524933" y="5057726"/>
            <a:ext cx="6722534" cy="1338828"/>
          </a:xfrm>
          <a:prstGeom prst="rect">
            <a:avLst/>
          </a:prstGeom>
          <a:noFill/>
        </p:spPr>
        <p:txBody>
          <a:bodyPr wrap="square" rtlCol="0">
            <a:spAutoFit/>
          </a:bodyPr>
          <a:lstStyle/>
          <a:p>
            <a:r>
              <a:rPr lang="en-US" b="1" dirty="0">
                <a:solidFill>
                  <a:schemeClr val="accent5">
                    <a:lumMod val="50000"/>
                  </a:schemeClr>
                </a:solidFill>
              </a:rPr>
              <a:t>                                               Quest is hiring </a:t>
            </a:r>
          </a:p>
          <a:p>
            <a:endParaRPr lang="en-US" sz="1200" b="1" dirty="0">
              <a:solidFill>
                <a:schemeClr val="accent5">
                  <a:lumMod val="50000"/>
                </a:schemeClr>
              </a:solidFill>
            </a:endParaRPr>
          </a:p>
          <a:p>
            <a:pPr>
              <a:spcAft>
                <a:spcPts val="1800"/>
              </a:spcAft>
            </a:pPr>
            <a:r>
              <a:rPr lang="en-US" sz="1200" dirty="0">
                <a:ea typeface="Palatino" pitchFamily="2" charset="77"/>
                <a:cs typeface="Arial" charset="0"/>
              </a:rPr>
              <a:t>Quest is looking for (insert positions here) to join the team.  For more information and to apply online visit: </a:t>
            </a:r>
            <a:r>
              <a:rPr lang="en-US" sz="1200" dirty="0">
                <a:ea typeface="Palatino" pitchFamily="2" charset="77"/>
                <a:cs typeface="Arial" charset="0"/>
                <a:hlinkClick r:id="rId3"/>
              </a:rPr>
              <a:t>www.questfms.com/careers</a:t>
            </a:r>
            <a:endParaRPr lang="en-US" sz="1200" dirty="0">
              <a:ea typeface="Palatino" pitchFamily="2" charset="77"/>
              <a:cs typeface="Arial" charset="0"/>
            </a:endParaRPr>
          </a:p>
          <a:p>
            <a:pPr>
              <a:spcAft>
                <a:spcPts val="1800"/>
              </a:spcAft>
            </a:pPr>
            <a:endParaRPr lang="en-US" sz="1200" dirty="0">
              <a:ea typeface="Palatino" pitchFamily="2" charset="77"/>
              <a:cs typeface="Arial" charset="0"/>
            </a:endParaRPr>
          </a:p>
        </p:txBody>
      </p:sp>
      <p:sp>
        <p:nvSpPr>
          <p:cNvPr id="5" name="TextBox 4"/>
          <p:cNvSpPr txBox="1"/>
          <p:nvPr/>
        </p:nvSpPr>
        <p:spPr>
          <a:xfrm>
            <a:off x="524933" y="4464847"/>
            <a:ext cx="6617989" cy="523220"/>
          </a:xfrm>
          <a:prstGeom prst="rect">
            <a:avLst/>
          </a:prstGeom>
          <a:noFill/>
        </p:spPr>
        <p:txBody>
          <a:bodyPr wrap="square" rtlCol="0">
            <a:spAutoFit/>
          </a:bodyPr>
          <a:lstStyle/>
          <a:p>
            <a:r>
              <a:rPr lang="en-US" sz="1400" b="1" i="1" dirty="0"/>
              <a:t>Note: this image can also be used to post to the school’s social media sites or your Quest Social Media Site if applicable.</a:t>
            </a:r>
          </a:p>
        </p:txBody>
      </p:sp>
      <p:pic>
        <p:nvPicPr>
          <p:cNvPr id="2" name="Picture 5" descr="Graphical user interface, website&#10;&#10;Description automatically generated">
            <a:extLst>
              <a:ext uri="{FF2B5EF4-FFF2-40B4-BE49-F238E27FC236}">
                <a16:creationId xmlns:a16="http://schemas.microsoft.com/office/drawing/2014/main" id="{139ACAD0-B108-4B9A-B3E0-0F74B6C56635}"/>
              </a:ext>
            </a:extLst>
          </p:cNvPr>
          <p:cNvPicPr>
            <a:picLocks noChangeAspect="1"/>
          </p:cNvPicPr>
          <p:nvPr/>
        </p:nvPicPr>
        <p:blipFill>
          <a:blip r:embed="rId4"/>
          <a:stretch>
            <a:fillRect/>
          </a:stretch>
        </p:blipFill>
        <p:spPr>
          <a:xfrm>
            <a:off x="662833" y="994726"/>
            <a:ext cx="3249388" cy="3312909"/>
          </a:xfrm>
          <a:prstGeom prst="rect">
            <a:avLst/>
          </a:prstGeom>
        </p:spPr>
      </p:pic>
    </p:spTree>
    <p:extLst>
      <p:ext uri="{BB962C8B-B14F-4D97-AF65-F5344CB8AC3E}">
        <p14:creationId xmlns:p14="http://schemas.microsoft.com/office/powerpoint/2010/main" val="20340408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SharedWithUsers xmlns="63ae1e03-2f37-4075-9082-f2c36818e442">
      <UserInfo>
        <DisplayName>Christine Miller</DisplayName>
        <AccountId>32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0DE648FAFED0E47B326E163483A6B5E" ma:contentTypeVersion="14" ma:contentTypeDescription="Create a new document." ma:contentTypeScope="" ma:versionID="a0a0936c0fff9acaac997ac0c4254322">
  <xsd:schema xmlns:xsd="http://www.w3.org/2001/XMLSchema" xmlns:xs="http://www.w3.org/2001/XMLSchema" xmlns:p="http://schemas.microsoft.com/office/2006/metadata/properties" xmlns:ns1="http://schemas.microsoft.com/sharepoint/v3" xmlns:ns2="3860d548-90cc-463d-84b7-0e93a5e631bf" xmlns:ns3="63ae1e03-2f37-4075-9082-f2c36818e442" targetNamespace="http://schemas.microsoft.com/office/2006/metadata/properties" ma:root="true" ma:fieldsID="3f369b7d6e6852b4c8864f35c1cda451" ns1:_="" ns2:_="" ns3:_="">
    <xsd:import namespace="http://schemas.microsoft.com/sharepoint/v3"/>
    <xsd:import namespace="3860d548-90cc-463d-84b7-0e93a5e631bf"/>
    <xsd:import namespace="63ae1e03-2f37-4075-9082-f2c36818e442"/>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860d548-90cc-463d-84b7-0e93a5e631b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3ae1e03-2f37-4075-9082-f2c36818e44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920F70-736D-41A6-920B-0B43D64BF4F4}">
  <ds:schemaRefs>
    <ds:schemaRef ds:uri="http://schemas.microsoft.com/sharepoint/v3/contenttype/forms"/>
  </ds:schemaRefs>
</ds:datastoreItem>
</file>

<file path=customXml/itemProps2.xml><?xml version="1.0" encoding="utf-8"?>
<ds:datastoreItem xmlns:ds="http://schemas.openxmlformats.org/officeDocument/2006/customXml" ds:itemID="{4E5C9F16-E3D2-4604-A9EC-B6452FE14247}">
  <ds:schemaRefs>
    <ds:schemaRef ds:uri="http://schemas.microsoft.com/office/2006/documentManagement/types"/>
    <ds:schemaRef ds:uri="3860d548-90cc-463d-84b7-0e93a5e631bf"/>
    <ds:schemaRef ds:uri="http://www.w3.org/XML/1998/namespace"/>
    <ds:schemaRef ds:uri="http://schemas.microsoft.com/office/2006/metadata/properties"/>
    <ds:schemaRef ds:uri="http://purl.org/dc/terms/"/>
    <ds:schemaRef ds:uri="http://purl.org/dc/dcmitype/"/>
    <ds:schemaRef ds:uri="http://purl.org/dc/elements/1.1/"/>
    <ds:schemaRef ds:uri="http://schemas.microsoft.com/office/infopath/2007/PartnerControls"/>
    <ds:schemaRef ds:uri="http://schemas.openxmlformats.org/package/2006/metadata/core-properties"/>
    <ds:schemaRef ds:uri="63ae1e03-2f37-4075-9082-f2c36818e442"/>
    <ds:schemaRef ds:uri="http://schemas.microsoft.com/sharepoint/v3"/>
  </ds:schemaRefs>
</ds:datastoreItem>
</file>

<file path=customXml/itemProps3.xml><?xml version="1.0" encoding="utf-8"?>
<ds:datastoreItem xmlns:ds="http://schemas.openxmlformats.org/officeDocument/2006/customXml" ds:itemID="{0DEB8161-FA66-40C2-8CC7-4EC359FB3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860d548-90cc-463d-84b7-0e93a5e631bf"/>
    <ds:schemaRef ds:uri="63ae1e03-2f37-4075-9082-f2c36818e4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831</TotalTime>
  <Words>1506</Words>
  <Application>Microsoft Office PowerPoint</Application>
  <PresentationFormat>Custom</PresentationFormat>
  <Paragraphs>111</Paragraphs>
  <Slides>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Ryan Quigley</cp:lastModifiedBy>
  <cp:revision>70</cp:revision>
  <dcterms:created xsi:type="dcterms:W3CDTF">2019-08-14T13:00:13Z</dcterms:created>
  <dcterms:modified xsi:type="dcterms:W3CDTF">2021-08-04T13:03:27Z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0x010100D0DE648FAFED0E47B326E163483A6B5E</vt:lpwstr>
  </property>
</Properties>
</file>